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84" r:id="rId4"/>
    <p:sldMasterId id="2147483700" r:id="rId5"/>
    <p:sldMasterId id="2147483717" r:id="rId6"/>
    <p:sldMasterId id="2147483734" r:id="rId7"/>
    <p:sldMasterId id="2147483751" r:id="rId8"/>
  </p:sldMasterIdLst>
  <p:notesMasterIdLst>
    <p:notesMasterId r:id="rId60"/>
  </p:notesMasterIdLst>
  <p:handoutMasterIdLst>
    <p:handoutMasterId r:id="rId61"/>
  </p:handoutMasterIdLst>
  <p:sldIdLst>
    <p:sldId id="1857" r:id="rId9"/>
    <p:sldId id="306" r:id="rId10"/>
    <p:sldId id="1858" r:id="rId11"/>
    <p:sldId id="1861" r:id="rId12"/>
    <p:sldId id="1862" r:id="rId13"/>
    <p:sldId id="1863" r:id="rId14"/>
    <p:sldId id="1860" r:id="rId15"/>
    <p:sldId id="1864" r:id="rId16"/>
    <p:sldId id="1865" r:id="rId17"/>
    <p:sldId id="1726" r:id="rId18"/>
    <p:sldId id="1859" r:id="rId19"/>
    <p:sldId id="1834" r:id="rId20"/>
    <p:sldId id="1849" r:id="rId21"/>
    <p:sldId id="1786" r:id="rId22"/>
    <p:sldId id="1851" r:id="rId23"/>
    <p:sldId id="1852" r:id="rId24"/>
    <p:sldId id="1856" r:id="rId25"/>
    <p:sldId id="1854" r:id="rId26"/>
    <p:sldId id="1866" r:id="rId27"/>
    <p:sldId id="1867" r:id="rId28"/>
    <p:sldId id="1868" r:id="rId29"/>
    <p:sldId id="1869" r:id="rId30"/>
    <p:sldId id="1870" r:id="rId31"/>
    <p:sldId id="1871" r:id="rId32"/>
    <p:sldId id="1872" r:id="rId33"/>
    <p:sldId id="1873" r:id="rId34"/>
    <p:sldId id="1874" r:id="rId35"/>
    <p:sldId id="1875" r:id="rId36"/>
    <p:sldId id="1876" r:id="rId37"/>
    <p:sldId id="1877" r:id="rId38"/>
    <p:sldId id="1878" r:id="rId39"/>
    <p:sldId id="1879" r:id="rId40"/>
    <p:sldId id="1880" r:id="rId41"/>
    <p:sldId id="1881" r:id="rId42"/>
    <p:sldId id="1882" r:id="rId43"/>
    <p:sldId id="1883" r:id="rId44"/>
    <p:sldId id="1884" r:id="rId45"/>
    <p:sldId id="1885" r:id="rId46"/>
    <p:sldId id="1886" r:id="rId47"/>
    <p:sldId id="1887" r:id="rId48"/>
    <p:sldId id="1888" r:id="rId49"/>
    <p:sldId id="1889" r:id="rId50"/>
    <p:sldId id="1890" r:id="rId51"/>
    <p:sldId id="1891" r:id="rId52"/>
    <p:sldId id="1892" r:id="rId53"/>
    <p:sldId id="1910" r:id="rId54"/>
    <p:sldId id="1893" r:id="rId55"/>
    <p:sldId id="1894" r:id="rId56"/>
    <p:sldId id="1907" r:id="rId57"/>
    <p:sldId id="1909" r:id="rId58"/>
    <p:sldId id="275" r:id="rId59"/>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857"/>
          </p14:sldIdLst>
        </p14:section>
        <p14:section name="目录与章节过渡" id="{847108E3-22F3-4CD9-A82A-834291DC17F4}">
          <p14:sldIdLst>
            <p14:sldId id="306"/>
          </p14:sldIdLst>
        </p14:section>
        <p14:section name="内容页" id="{EB11151C-0E14-47B0-8218-1431BF894351}">
          <p14:sldIdLst>
            <p14:sldId id="1858"/>
            <p14:sldId id="1861"/>
            <p14:sldId id="1862"/>
            <p14:sldId id="1863"/>
            <p14:sldId id="1860"/>
            <p14:sldId id="1864"/>
            <p14:sldId id="1865"/>
            <p14:sldId id="1726"/>
            <p14:sldId id="1859"/>
            <p14:sldId id="1834"/>
            <p14:sldId id="1849"/>
            <p14:sldId id="1786"/>
            <p14:sldId id="1851"/>
            <p14:sldId id="1852"/>
            <p14:sldId id="1856"/>
            <p14:sldId id="1854"/>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910"/>
            <p14:sldId id="1893"/>
            <p14:sldId id="1894"/>
            <p14:sldId id="1907"/>
            <p14:sldId id="1909"/>
          </p14:sldIdLst>
        </p14:section>
        <p14:section name="封底" id="{843E591D-6EE2-4691-951C-C0C689F22170}">
          <p14:sldIdLst>
            <p14:sldId id="275"/>
          </p14:sldIdLst>
        </p14:section>
      </p14:sectionLst>
    </p:ext>
    <p:ext uri="{EFAFB233-063F-42B5-8137-9DF3F51BA10A}">
      <p15:sldGuideLst xmlns:p15="http://schemas.microsoft.com/office/powerpoint/2012/main">
        <p15:guide id="1" pos="3859">
          <p15:clr>
            <a:srgbClr val="A4A3A4"/>
          </p15:clr>
        </p15:guide>
        <p15:guide id="2" orient="horz" pos="924">
          <p15:clr>
            <a:srgbClr val="A4A3A4"/>
          </p15:clr>
        </p15:guide>
        <p15:guide id="3" orient="horz" pos="1439">
          <p15:clr>
            <a:srgbClr val="A4A3A4"/>
          </p15:clr>
        </p15:guide>
        <p15:guide id="4" orient="horz" pos="2965">
          <p15:clr>
            <a:srgbClr val="A4A3A4"/>
          </p15:clr>
        </p15:guide>
        <p15:guide id="5" pos="2143">
          <p15:clr>
            <a:srgbClr val="A4A3A4"/>
          </p15:clr>
        </p15:guide>
        <p15:guide id="6" pos="4092">
          <p15:clr>
            <a:srgbClr val="A4A3A4"/>
          </p15:clr>
        </p15:guide>
        <p15:guide id="7" pos="5911">
          <p15:clr>
            <a:srgbClr val="A4A3A4"/>
          </p15:clr>
        </p15:guide>
        <p15:guide id="8" pos="5228">
          <p15:clr>
            <a:srgbClr val="A4A3A4"/>
          </p15:clr>
        </p15:guide>
        <p15:guide id="9" pos="230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871"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757575"/>
    <a:srgbClr val="415A99"/>
    <a:srgbClr val="8E8E8E"/>
    <a:srgbClr val="FF2121"/>
    <a:srgbClr val="FF4B4B"/>
    <a:srgbClr val="820000"/>
    <a:srgbClr val="7C91C6"/>
    <a:srgbClr val="90A2CF"/>
    <a:srgbClr val="268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5613" autoAdjust="0"/>
  </p:normalViewPr>
  <p:slideViewPr>
    <p:cSldViewPr snapToGrid="0" showGuides="1">
      <p:cViewPr varScale="1">
        <p:scale>
          <a:sx n="57" d="100"/>
          <a:sy n="57" d="100"/>
        </p:scale>
        <p:origin x="328" y="48"/>
      </p:cViewPr>
      <p:guideLst>
        <p:guide pos="3859"/>
        <p:guide orient="horz" pos="924"/>
        <p:guide orient="horz" pos="1439"/>
        <p:guide orient="horz" pos="2965"/>
        <p:guide pos="2143"/>
        <p:guide pos="4092"/>
        <p:guide pos="5911"/>
        <p:guide pos="5228"/>
        <p:guide pos="2309"/>
      </p:guideLst>
    </p:cSldViewPr>
  </p:slideViewPr>
  <p:outlineViewPr>
    <p:cViewPr>
      <p:scale>
        <a:sx n="33" d="100"/>
        <a:sy n="33" d="100"/>
      </p:scale>
      <p:origin x="0" y="-8496"/>
    </p:cViewPr>
  </p:outlineViewPr>
  <p:notesTextViewPr>
    <p:cViewPr>
      <p:scale>
        <a:sx n="125" d="100"/>
        <a:sy n="125" d="100"/>
      </p:scale>
      <p:origin x="0" y="0"/>
    </p:cViewPr>
  </p:notesTextViewPr>
  <p:sorterViewPr>
    <p:cViewPr varScale="1">
      <p:scale>
        <a:sx n="1" d="1"/>
        <a:sy n="1" d="1"/>
      </p:scale>
      <p:origin x="0" y="-3504"/>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6"/>
            <a:ext cx="2023540" cy="401413"/>
          </a:xfrm>
          <a:prstGeom prst="rect">
            <a:avLst/>
          </a:prstGeom>
        </p:spPr>
      </p:pic>
      <p:sp>
        <p:nvSpPr>
          <p:cNvPr id="15" name="矩形 14"/>
          <p:cNvSpPr/>
          <p:nvPr/>
        </p:nvSpPr>
        <p:spPr>
          <a:xfrm>
            <a:off x="0" y="6766562"/>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1" y="975602"/>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0" y="175414"/>
            <a:ext cx="2023540" cy="401413"/>
          </a:xfrm>
          <a:prstGeom prst="rect">
            <a:avLst/>
          </a:prstGeom>
        </p:spPr>
      </p:pic>
      <p:sp>
        <p:nvSpPr>
          <p:cNvPr id="10" name="矩形 9"/>
          <p:cNvSpPr/>
          <p:nvPr userDrawn="1"/>
        </p:nvSpPr>
        <p:spPr>
          <a:xfrm>
            <a:off x="0" y="6766560"/>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6"/>
            <a:ext cx="2023540" cy="401413"/>
          </a:xfrm>
          <a:prstGeom prst="rect">
            <a:avLst/>
          </a:prstGeom>
        </p:spPr>
      </p:pic>
      <p:sp>
        <p:nvSpPr>
          <p:cNvPr id="15" name="矩形 14"/>
          <p:cNvSpPr/>
          <p:nvPr/>
        </p:nvSpPr>
        <p:spPr>
          <a:xfrm>
            <a:off x="0" y="6766562"/>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1" y="975602"/>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0" y="175414"/>
            <a:ext cx="2023540" cy="401413"/>
          </a:xfrm>
          <a:prstGeom prst="rect">
            <a:avLst/>
          </a:prstGeom>
        </p:spPr>
      </p:pic>
      <p:sp>
        <p:nvSpPr>
          <p:cNvPr id="10" name="矩形 9"/>
          <p:cNvSpPr/>
          <p:nvPr userDrawn="1"/>
        </p:nvSpPr>
        <p:spPr>
          <a:xfrm>
            <a:off x="0" y="6766560"/>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6"/>
            <a:ext cx="2023540" cy="401413"/>
          </a:xfrm>
          <a:prstGeom prst="rect">
            <a:avLst/>
          </a:prstGeom>
        </p:spPr>
      </p:pic>
      <p:sp>
        <p:nvSpPr>
          <p:cNvPr id="15" name="矩形 14"/>
          <p:cNvSpPr/>
          <p:nvPr/>
        </p:nvSpPr>
        <p:spPr>
          <a:xfrm>
            <a:off x="0" y="6766562"/>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1" y="975602"/>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0" y="175414"/>
            <a:ext cx="2023540" cy="401413"/>
          </a:xfrm>
          <a:prstGeom prst="rect">
            <a:avLst/>
          </a:prstGeom>
        </p:spPr>
      </p:pic>
      <p:sp>
        <p:nvSpPr>
          <p:cNvPr id="10" name="矩形 9"/>
          <p:cNvSpPr/>
          <p:nvPr userDrawn="1"/>
        </p:nvSpPr>
        <p:spPr>
          <a:xfrm>
            <a:off x="0" y="6766560"/>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6"/>
            <a:ext cx="2023540" cy="401413"/>
          </a:xfrm>
          <a:prstGeom prst="rect">
            <a:avLst/>
          </a:prstGeom>
        </p:spPr>
      </p:pic>
      <p:sp>
        <p:nvSpPr>
          <p:cNvPr id="15" name="矩形 14"/>
          <p:cNvSpPr/>
          <p:nvPr/>
        </p:nvSpPr>
        <p:spPr>
          <a:xfrm>
            <a:off x="0" y="6766562"/>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1" y="975602"/>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0" y="175414"/>
            <a:ext cx="2023540" cy="401413"/>
          </a:xfrm>
          <a:prstGeom prst="rect">
            <a:avLst/>
          </a:prstGeom>
        </p:spPr>
      </p:pic>
      <p:sp>
        <p:nvSpPr>
          <p:cNvPr id="10" name="矩形 9"/>
          <p:cNvSpPr/>
          <p:nvPr userDrawn="1"/>
        </p:nvSpPr>
        <p:spPr>
          <a:xfrm>
            <a:off x="0" y="6766560"/>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duotone>
              <a:schemeClr val="accent1">
                <a:shade val="45000"/>
                <a:satMod val="135000"/>
              </a:schemeClr>
              <a:prstClr val="white"/>
            </a:duotone>
          </a:blip>
          <a:srcRect l="49487" r="1345"/>
          <a:stretch>
            <a:fillRect/>
          </a:stretch>
        </p:blipFill>
        <p:spPr>
          <a:xfrm>
            <a:off x="6238430" y="6041797"/>
            <a:ext cx="592044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duotone>
              <a:schemeClr val="accent3">
                <a:shade val="45000"/>
                <a:satMod val="135000"/>
              </a:schemeClr>
              <a:prstClr val="white"/>
            </a:duotone>
          </a:blip>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6"/>
            <a:ext cx="2023540" cy="401413"/>
          </a:xfrm>
          <a:prstGeom prst="rect">
            <a:avLst/>
          </a:prstGeom>
        </p:spPr>
      </p:pic>
      <p:sp>
        <p:nvSpPr>
          <p:cNvPr id="15" name="矩形 14"/>
          <p:cNvSpPr/>
          <p:nvPr/>
        </p:nvSpPr>
        <p:spPr>
          <a:xfrm>
            <a:off x="0" y="6766562"/>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1" y="975602"/>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12192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700" y="175414"/>
            <a:ext cx="2023540" cy="401413"/>
          </a:xfrm>
          <a:prstGeom prst="rect">
            <a:avLst/>
          </a:prstGeom>
        </p:spPr>
      </p:pic>
      <p:sp>
        <p:nvSpPr>
          <p:cNvPr id="10" name="矩形 9"/>
          <p:cNvSpPr/>
          <p:nvPr userDrawn="1"/>
        </p:nvSpPr>
        <p:spPr>
          <a:xfrm>
            <a:off x="0" y="6766560"/>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12192000" cy="33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3"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4">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7" name="图片 26"/>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pic>
        <p:nvPicPr>
          <p:cNvPr id="13" name="图片 12"/>
          <p:cNvPicPr>
            <a:picLocks noChangeAspect="1"/>
          </p:cNvPicPr>
          <p:nvPr userDrawn="1"/>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6.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8.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9.e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6.png"/><Relationship Id="rId5" Type="http://schemas.openxmlformats.org/officeDocument/2006/relationships/tags" Target="../tags/tag6.xml"/><Relationship Id="rId10" Type="http://schemas.openxmlformats.org/officeDocument/2006/relationships/image" Target="../media/image35.png"/><Relationship Id="rId4" Type="http://schemas.openxmlformats.org/officeDocument/2006/relationships/tags" Target="../tags/tag5.xml"/><Relationship Id="rId9"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1.xml"/><Relationship Id="rId7" Type="http://schemas.openxmlformats.org/officeDocument/2006/relationships/slideLayout" Target="../slideLayouts/slideLayout5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package" Target="../embeddings/Microsoft_Excel_Worksheet1.xlsx"/><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emf"/><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3.xml"/><Relationship Id="rId1" Type="http://schemas.openxmlformats.org/officeDocument/2006/relationships/slideLayout" Target="../slideLayouts/slideLayout90.xml"/><Relationship Id="rId4" Type="http://schemas.openxmlformats.org/officeDocument/2006/relationships/image" Target="../media/image47.GIF"/></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68.wmf"/><Relationship Id="rId5" Type="http://schemas.openxmlformats.org/officeDocument/2006/relationships/oleObject" Target="../embeddings/oleObject2.bin"/><Relationship Id="rId4" Type="http://schemas.openxmlformats.org/officeDocument/2006/relationships/image" Target="../media/image6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70.jpeg"/><Relationship Id="rId4" Type="http://schemas.openxmlformats.org/officeDocument/2006/relationships/image" Target="../media/image69.wmf"/></Relationships>
</file>

<file path=ppt/slides/_rels/slide3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75.wmf"/><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2.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80.wm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7.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2.bin"/><Relationship Id="rId14" Type="http://schemas.openxmlformats.org/officeDocument/2006/relationships/image" Target="../media/image81.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6.wmf"/><Relationship Id="rId3" Type="http://schemas.openxmlformats.org/officeDocument/2006/relationships/image" Target="../media/image82.png"/><Relationship Id="rId7" Type="http://schemas.openxmlformats.org/officeDocument/2006/relationships/image" Target="../media/image83.wmf"/><Relationship Id="rId12" Type="http://schemas.openxmlformats.org/officeDocument/2006/relationships/oleObject" Target="../embeddings/oleObject19.bin"/><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oleObject" Target="../embeddings/oleObject16.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84.wmf"/></Relationships>
</file>

<file path=ppt/slides/_rels/slide38.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image" Target="../media/image93.png"/><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91.wmf"/><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8.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image" Target="../media/image92.wmf"/><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23.bin"/><Relationship Id="rId1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97.wm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94.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29.bin"/><Relationship Id="rId14" Type="http://schemas.openxmlformats.org/officeDocument/2006/relationships/image" Target="../media/image9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oleObject" Target="../embeddings/oleObject33.bin"/><Relationship Id="rId12" Type="http://schemas.openxmlformats.org/officeDocument/2006/relationships/image" Target="../media/image102.wm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99.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101.wmf"/><Relationship Id="rId4" Type="http://schemas.openxmlformats.org/officeDocument/2006/relationships/image" Target="../media/image102.png"/><Relationship Id="rId9" Type="http://schemas.openxmlformats.org/officeDocument/2006/relationships/oleObject" Target="../embeddings/oleObject34.bin"/></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0.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六自由度协作型机械臂设计</a:t>
            </a:r>
          </a:p>
        </p:txBody>
      </p:sp>
      <p:sp>
        <p:nvSpPr>
          <p:cNvPr id="6" name="内容占位符 5"/>
          <p:cNvSpPr>
            <a:spLocks noGrp="1"/>
          </p:cNvSpPr>
          <p:nvPr>
            <p:ph sz="quarter" idx="10"/>
          </p:nvPr>
        </p:nvSpPr>
        <p:spPr/>
        <p:txBody>
          <a:bodyPr/>
          <a:lstStyle/>
          <a:p>
            <a:r>
              <a:rPr lang="en-US" altLang="zh-CN" dirty="0"/>
              <a:t>2022.5.31</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r>
              <a:rPr lang="zh-CN" altLang="zh-CN" dirty="0">
                <a:sym typeface="+mn-ea"/>
              </a:rPr>
              <a:t>六自由度协作型机械臂</a:t>
            </a:r>
            <a:r>
              <a:rPr lang="zh-CN" altLang="en-US" dirty="0"/>
              <a:t>机械结构设计</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99380" y="945833"/>
            <a:ext cx="1866900" cy="521970"/>
          </a:xfrm>
          <a:prstGeom prst="rect">
            <a:avLst/>
          </a:prstGeom>
          <a:noFill/>
        </p:spPr>
        <p:txBody>
          <a:bodyPr wrap="square">
            <a:spAutoFit/>
          </a:bodyPr>
          <a:lstStyle/>
          <a:p>
            <a:r>
              <a:rPr lang="zh-CN" altLang="en-US" sz="2800" b="1" dirty="0">
                <a:solidFill>
                  <a:schemeClr val="tx1">
                    <a:lumMod val="75000"/>
                    <a:lumOff val="25000"/>
                  </a:schemeClr>
                </a:solidFill>
              </a:rPr>
              <a:t>概念方案</a:t>
            </a:r>
            <a:endParaRPr lang="zh-CN" altLang="en-US" sz="2800" b="1" dirty="0"/>
          </a:p>
        </p:txBody>
      </p:sp>
      <p:sp>
        <p:nvSpPr>
          <p:cNvPr id="30" name="矩形: 圆角 49"/>
          <p:cNvSpPr/>
          <p:nvPr/>
        </p:nvSpPr>
        <p:spPr>
          <a:xfrm>
            <a:off x="311150" y="1468120"/>
            <a:ext cx="4919345" cy="4561840"/>
          </a:xfrm>
          <a:prstGeom prst="roundRect">
            <a:avLst/>
          </a:prstGeom>
          <a:ln w="28575">
            <a:solidFill>
              <a:srgbClr val="4A66AC"/>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0" name="文本框 19"/>
          <p:cNvSpPr txBox="1"/>
          <p:nvPr/>
        </p:nvSpPr>
        <p:spPr>
          <a:xfrm>
            <a:off x="1617980" y="5551170"/>
            <a:ext cx="2971800" cy="64516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协作机器人原理结构图</a:t>
            </a:r>
          </a:p>
          <a:p>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15" name="组合 14"/>
          <p:cNvGrpSpPr/>
          <p:nvPr/>
        </p:nvGrpSpPr>
        <p:grpSpPr>
          <a:xfrm>
            <a:off x="5459730" y="904240"/>
            <a:ext cx="6997065" cy="5125801"/>
            <a:chOff x="9357" y="1343"/>
            <a:chExt cx="6006" cy="8339"/>
          </a:xfrm>
        </p:grpSpPr>
        <p:sp>
          <p:nvSpPr>
            <p:cNvPr id="2" name="文本框 1"/>
            <p:cNvSpPr txBox="1"/>
            <p:nvPr/>
          </p:nvSpPr>
          <p:spPr>
            <a:xfrm>
              <a:off x="9357" y="1343"/>
              <a:ext cx="6006" cy="1350"/>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自由度分析</a:t>
              </a:r>
            </a:p>
            <a:p>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矩形: 圆角 49"/>
            <p:cNvSpPr/>
            <p:nvPr/>
          </p:nvSpPr>
          <p:spPr>
            <a:xfrm>
              <a:off x="9469" y="2212"/>
              <a:ext cx="5278" cy="7470"/>
            </a:xfrm>
            <a:prstGeom prst="roundRect">
              <a:avLst/>
            </a:prstGeom>
            <a:ln w="28575">
              <a:solidFill>
                <a:srgbClr val="4A66AC"/>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11" name="文本框 10"/>
            <p:cNvSpPr txBox="1"/>
            <p:nvPr/>
          </p:nvSpPr>
          <p:spPr>
            <a:xfrm>
              <a:off x="9835" y="2612"/>
              <a:ext cx="3504" cy="3753"/>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zh-CN" altLang="zh-CN" dirty="0">
                  <a:sym typeface="+mn-ea"/>
                </a:rPr>
                <a:t>本体回旋</a:t>
              </a:r>
            </a:p>
            <a:p>
              <a:pPr marL="285750" indent="-285750">
                <a:lnSpc>
                  <a:spcPct val="10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大臂运动</a:t>
              </a:r>
            </a:p>
            <a:p>
              <a:pPr marL="285750" indent="-285750">
                <a:lnSpc>
                  <a:spcPct val="100000"/>
                </a:lnSpc>
                <a:buFont typeface="Arial" panose="020B0604020202020204" pitchFamily="34" charset="0"/>
                <a:buChar char="•"/>
              </a:pPr>
              <a:r>
                <a:rPr lang="zh-CN" altLang="zh-CN" dirty="0">
                  <a:sym typeface="+mn-ea"/>
                </a:rPr>
                <a:t>小臂运动</a:t>
              </a:r>
            </a:p>
            <a:p>
              <a:pPr marL="285750" indent="-285750">
                <a:lnSpc>
                  <a:spcPct val="100000"/>
                </a:lnSpc>
                <a:buFont typeface="Arial" panose="020B0604020202020204" pitchFamily="34" charset="0"/>
                <a:buChar char="•"/>
              </a:pPr>
              <a:r>
                <a:rPr lang="zh-CN" altLang="zh-CN" dirty="0">
                  <a:sym typeface="+mn-ea"/>
                </a:rPr>
                <a:t>腕部旋转运动</a:t>
              </a:r>
            </a:p>
            <a:p>
              <a:pPr marL="285750" indent="-285750">
                <a:lnSpc>
                  <a:spcPct val="100000"/>
                </a:lnSpc>
                <a:buFont typeface="Arial" panose="020B0604020202020204" pitchFamily="34" charset="0"/>
                <a:buChar char="•"/>
              </a:pPr>
              <a:r>
                <a:rPr lang="zh-CN" altLang="zh-CN" dirty="0">
                  <a:sym typeface="+mn-ea"/>
                </a:rPr>
                <a:t>腕部上下摆动</a:t>
              </a:r>
            </a:p>
            <a:p>
              <a:pPr marL="285750" indent="-285750">
                <a:lnSpc>
                  <a:spcPct val="100000"/>
                </a:lnSpc>
                <a:buFont typeface="Arial" panose="020B0604020202020204" pitchFamily="34" charset="0"/>
                <a:buChar char="•"/>
              </a:pPr>
              <a:r>
                <a:rPr lang="zh-CN" altLang="zh-CN" dirty="0">
                  <a:sym typeface="+mn-ea"/>
                </a:rPr>
                <a:t>腕部圆周运动</a:t>
              </a:r>
            </a:p>
            <a:p>
              <a:pPr indent="0">
                <a:lnSpc>
                  <a:spcPct val="100000"/>
                </a:lnSpc>
                <a:buFont typeface="Arial" panose="020B0604020202020204" pitchFamily="34" charset="0"/>
                <a:buNone/>
              </a:pPr>
              <a:r>
                <a:rPr lang="zh-CN" altLang="en-US" dirty="0">
                  <a:latin typeface="微软雅黑" panose="020B0503020204020204" charset="-122"/>
                  <a:ea typeface="微软雅黑" panose="020B0503020204020204" charset="-122"/>
                  <a:cs typeface="微软雅黑" panose="020B0503020204020204" charset="-122"/>
                </a:rPr>
                <a:t>共六个自由度</a:t>
              </a:r>
            </a:p>
            <a:p>
              <a:pPr marL="285750" indent="-285750">
                <a:buFont typeface="Arial" panose="020B0604020202020204" pitchFamily="34" charset="0"/>
                <a:buChar char="•"/>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9955" y="3520"/>
              <a:ext cx="3704" cy="599"/>
            </a:xfrm>
            <a:prstGeom prst="rect">
              <a:avLst/>
            </a:prstGeom>
            <a:noFill/>
          </p:spPr>
          <p:txBody>
            <a:bodyPr wrap="square" rtlCol="0">
              <a:spAutoFit/>
            </a:bodyPr>
            <a:lstStyle/>
            <a:p>
              <a:pPr indent="0">
                <a:buFont typeface="Arial" panose="020B0604020202020204" pitchFamily="34" charset="0"/>
                <a:buNone/>
              </a:pPr>
              <a:endParaRPr lang="zh-CN" altLang="en-US" dirty="0">
                <a:latin typeface="微软雅黑" panose="020B0503020204020204" charset="-122"/>
                <a:ea typeface="微软雅黑" panose="020B0503020204020204" charset="-122"/>
                <a:cs typeface="微软雅黑" panose="020B0503020204020204" charset="-122"/>
              </a:endParaRPr>
            </a:p>
          </p:txBody>
        </p:sp>
      </p:grpSp>
      <p:grpSp>
        <p:nvGrpSpPr>
          <p:cNvPr id="38" name="组合 37"/>
          <p:cNvGrpSpPr/>
          <p:nvPr/>
        </p:nvGrpSpPr>
        <p:grpSpPr>
          <a:xfrm>
            <a:off x="11516467" y="6327419"/>
            <a:ext cx="777212" cy="492365"/>
            <a:chOff x="11381689" y="6427151"/>
            <a:chExt cx="777212" cy="492365"/>
          </a:xfrm>
        </p:grpSpPr>
        <p:sp>
          <p:nvSpPr>
            <p:cNvPr id="39" name="椭圆 3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09</a:t>
              </a:r>
              <a:endParaRPr lang="zh-CN" altLang="en-US" sz="1800" b="1" dirty="0">
                <a:solidFill>
                  <a:schemeClr val="accent1"/>
                </a:solidFill>
              </a:endParaRPr>
            </a:p>
          </p:txBody>
        </p:sp>
      </p:grpSp>
      <p:pic>
        <p:nvPicPr>
          <p:cNvPr id="1026" name="Picture 2" descr="å­è½´æºå¨äººåé¨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50" y="1887446"/>
            <a:ext cx="3875312" cy="3363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5799628" y="3901671"/>
          <a:ext cx="5730875" cy="1539875"/>
        </p:xfrm>
        <a:graphic>
          <a:graphicData uri="http://schemas.openxmlformats.org/presentationml/2006/ole">
            <mc:AlternateContent xmlns:mc="http://schemas.openxmlformats.org/markup-compatibility/2006">
              <mc:Choice xmlns:v="urn:schemas-microsoft-com:vml" Requires="v">
                <p:oleObj name="工作表" r:id="rId4" imgW="4848860" imgH="1307465" progId="Excel.Sheet.12">
                  <p:embed/>
                </p:oleObj>
              </mc:Choice>
              <mc:Fallback>
                <p:oleObj name="工作表" r:id="rId4" imgW="4848860" imgH="1307465" progId="Excel.Sheet.12">
                  <p:embed/>
                  <p:pic>
                    <p:nvPicPr>
                      <p:cNvPr id="0" name="对象 2"/>
                      <p:cNvPicPr/>
                      <p:nvPr/>
                    </p:nvPicPr>
                    <p:blipFill>
                      <a:blip r:embed="rId5"/>
                      <a:stretch>
                        <a:fillRect/>
                      </a:stretch>
                    </p:blipFill>
                    <p:spPr>
                      <a:xfrm>
                        <a:off x="5799628" y="3901671"/>
                        <a:ext cx="5730875" cy="153987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465564" y="795993"/>
            <a:ext cx="11185690" cy="500803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4" name="平行四边形 33"/>
          <p:cNvSpPr/>
          <p:nvPr/>
        </p:nvSpPr>
        <p:spPr>
          <a:xfrm>
            <a:off x="601786" y="110713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075351" y="966573"/>
            <a:ext cx="6096000" cy="521970"/>
          </a:xfrm>
          <a:prstGeom prst="rect">
            <a:avLst/>
          </a:prstGeom>
          <a:noFill/>
        </p:spPr>
        <p:txBody>
          <a:bodyPr wrap="square">
            <a:spAutoFit/>
          </a:bodyPr>
          <a:lstStyle/>
          <a:p>
            <a:r>
              <a:rPr lang="zh-CN" altLang="en-US" sz="2800" b="1" dirty="0">
                <a:solidFill>
                  <a:schemeClr val="tx1">
                    <a:lumMod val="75000"/>
                    <a:lumOff val="25000"/>
                  </a:schemeClr>
                </a:solidFill>
              </a:rPr>
              <a:t>概念方案</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整体布局及尺寸</a:t>
            </a:r>
          </a:p>
        </p:txBody>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grpSp>
        <p:nvGrpSpPr>
          <p:cNvPr id="22" name="组合 21"/>
          <p:cNvGrpSpPr/>
          <p:nvPr/>
        </p:nvGrpSpPr>
        <p:grpSpPr>
          <a:xfrm>
            <a:off x="848360" y="1614805"/>
            <a:ext cx="10495915" cy="3865245"/>
            <a:chOff x="1389" y="2601"/>
            <a:chExt cx="9644" cy="6870"/>
          </a:xfrm>
        </p:grpSpPr>
        <p:sp>
          <p:nvSpPr>
            <p:cNvPr id="20" name="圆角矩形 19"/>
            <p:cNvSpPr/>
            <p:nvPr/>
          </p:nvSpPr>
          <p:spPr>
            <a:xfrm>
              <a:off x="1389" y="2601"/>
              <a:ext cx="9644" cy="6870"/>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文本框 11"/>
            <p:cNvSpPr txBox="1"/>
            <p:nvPr/>
          </p:nvSpPr>
          <p:spPr>
            <a:xfrm>
              <a:off x="1597" y="8576"/>
              <a:ext cx="4357" cy="65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模型参考</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优傲公司</a:t>
              </a:r>
              <a:r>
                <a:rPr lang="en-US" altLang="zh-CN" dirty="0">
                  <a:latin typeface="微软雅黑" panose="020B0503020204020204" charset="-122"/>
                  <a:ea typeface="微软雅黑" panose="020B0503020204020204" charset="-122"/>
                  <a:cs typeface="微软雅黑" panose="020B0503020204020204" charset="-122"/>
                </a:rPr>
                <a:t>UR5</a:t>
              </a:r>
              <a:r>
                <a:rPr lang="zh-CN" altLang="en-US" dirty="0">
                  <a:latin typeface="微软雅黑" panose="020B0503020204020204" charset="-122"/>
                  <a:ea typeface="微软雅黑" panose="020B0503020204020204" charset="-122"/>
                  <a:cs typeface="微软雅黑" panose="020B0503020204020204" charset="-122"/>
                </a:rPr>
                <a:t>系列协作机器人</a:t>
              </a:r>
            </a:p>
          </p:txBody>
        </p:sp>
      </p:grpSp>
      <p:grpSp>
        <p:nvGrpSpPr>
          <p:cNvPr id="19" name="组合 18"/>
          <p:cNvGrpSpPr/>
          <p:nvPr/>
        </p:nvGrpSpPr>
        <p:grpSpPr>
          <a:xfrm>
            <a:off x="11516467" y="6327419"/>
            <a:ext cx="777212" cy="492365"/>
            <a:chOff x="11381689" y="6427151"/>
            <a:chExt cx="777212" cy="492365"/>
          </a:xfrm>
        </p:grpSpPr>
        <p:sp>
          <p:nvSpPr>
            <p:cNvPr id="21" name="椭圆 20"/>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10</a:t>
              </a:r>
              <a:endParaRPr lang="zh-CN" altLang="en-US" sz="1800" b="1" dirty="0">
                <a:solidFill>
                  <a:schemeClr val="accent1"/>
                </a:solidFill>
              </a:endParaRPr>
            </a:p>
          </p:txBody>
        </p:sp>
      </p:grpSp>
      <p:cxnSp>
        <p:nvCxnSpPr>
          <p:cNvPr id="7" name="直接箭头连接符 6"/>
          <p:cNvCxnSpPr/>
          <p:nvPr/>
        </p:nvCxnSpPr>
        <p:spPr>
          <a:xfrm flipV="1">
            <a:off x="3112770" y="3427730"/>
            <a:ext cx="456565" cy="1905"/>
          </a:xfrm>
          <a:prstGeom prst="straightConnector1">
            <a:avLst/>
          </a:prstGeom>
          <a:ln w="25400">
            <a:solidFill>
              <a:srgbClr val="4A66AC"/>
            </a:solidFill>
            <a:tailEnd type="arrow"/>
          </a:ln>
        </p:spPr>
        <p:style>
          <a:lnRef idx="1">
            <a:schemeClr val="accent1"/>
          </a:lnRef>
          <a:fillRef idx="0">
            <a:schemeClr val="accent1"/>
          </a:fillRef>
          <a:effectRef idx="0">
            <a:schemeClr val="accent1"/>
          </a:effectRef>
          <a:fontRef idx="minor">
            <a:schemeClr val="tx1"/>
          </a:fontRef>
        </p:style>
      </p:cxnSp>
      <p:pic>
        <p:nvPicPr>
          <p:cNvPr id="2" name="图片 10"/>
          <p:cNvPicPr>
            <a:picLocks noChangeAspect="1"/>
          </p:cNvPicPr>
          <p:nvPr/>
        </p:nvPicPr>
        <p:blipFill>
          <a:blip r:embed="rId3"/>
          <a:stretch>
            <a:fillRect/>
          </a:stretch>
        </p:blipFill>
        <p:spPr>
          <a:xfrm>
            <a:off x="971550" y="2009775"/>
            <a:ext cx="1992630" cy="2580640"/>
          </a:xfrm>
          <a:prstGeom prst="rect">
            <a:avLst/>
          </a:prstGeom>
          <a:noFill/>
          <a:ln>
            <a:noFill/>
          </a:ln>
        </p:spPr>
      </p:pic>
      <p:sp>
        <p:nvSpPr>
          <p:cNvPr id="11" name="文本框 10"/>
          <p:cNvSpPr txBox="1"/>
          <p:nvPr/>
        </p:nvSpPr>
        <p:spPr>
          <a:xfrm>
            <a:off x="5955979" y="1951994"/>
            <a:ext cx="4741881" cy="1753235"/>
          </a:xfrm>
          <a:prstGeom prst="rect">
            <a:avLst/>
          </a:prstGeom>
          <a:noFill/>
        </p:spPr>
        <p:txBody>
          <a:bodyPr wrap="square" rtlCol="0">
            <a:spAutoFit/>
          </a:bodyPr>
          <a:lstStyle/>
          <a:p>
            <a:pPr indent="457200"/>
            <a:r>
              <a:rPr lang="zh-CN" altLang="zh-CN" dirty="0">
                <a:sym typeface="+mn-ea"/>
              </a:rPr>
              <a:t>工作参数的选择：</a:t>
            </a:r>
            <a:r>
              <a:rPr lang="en-US" altLang="zh-CN" dirty="0">
                <a:solidFill>
                  <a:srgbClr val="FF0000"/>
                </a:solidFill>
                <a:sym typeface="+mn-ea"/>
              </a:rPr>
              <a:t>3kg</a:t>
            </a:r>
            <a:r>
              <a:rPr lang="zh-CN" altLang="zh-CN" dirty="0">
                <a:sym typeface="+mn-ea"/>
              </a:rPr>
              <a:t>负载，</a:t>
            </a:r>
            <a:r>
              <a:rPr lang="en-US" altLang="zh-CN" dirty="0">
                <a:solidFill>
                  <a:srgbClr val="FF0000"/>
                </a:solidFill>
                <a:sym typeface="+mn-ea"/>
              </a:rPr>
              <a:t>0.8m</a:t>
            </a:r>
            <a:r>
              <a:rPr lang="zh-CN" altLang="zh-CN" dirty="0">
                <a:sym typeface="+mn-ea"/>
              </a:rPr>
              <a:t>臂展</a:t>
            </a:r>
          </a:p>
          <a:p>
            <a:pPr indent="457200"/>
            <a:endParaRPr lang="zh-CN" altLang="zh-CN" dirty="0">
              <a:sym typeface="+mn-ea"/>
            </a:endParaRPr>
          </a:p>
          <a:p>
            <a:pPr indent="457200"/>
            <a:r>
              <a:rPr lang="en-US" altLang="zh-CN" dirty="0">
                <a:sym typeface="+mn-ea"/>
              </a:rPr>
              <a:t>UR5</a:t>
            </a:r>
            <a:r>
              <a:rPr lang="zh-CN" altLang="zh-CN" dirty="0">
                <a:sym typeface="+mn-ea"/>
              </a:rPr>
              <a:t>这款协作机器人的有效负载在</a:t>
            </a:r>
            <a:r>
              <a:rPr lang="en-US" altLang="zh-CN" dirty="0">
                <a:sym typeface="+mn-ea"/>
              </a:rPr>
              <a:t>5kg</a:t>
            </a:r>
            <a:r>
              <a:rPr lang="zh-CN" altLang="zh-CN" dirty="0">
                <a:sym typeface="+mn-ea"/>
              </a:rPr>
              <a:t>，工作半径</a:t>
            </a:r>
            <a:r>
              <a:rPr lang="en-US" altLang="zh-CN" dirty="0">
                <a:sym typeface="+mn-ea"/>
              </a:rPr>
              <a:t>0.85m</a:t>
            </a:r>
            <a:r>
              <a:rPr lang="zh-CN" altLang="zh-CN" dirty="0">
                <a:sym typeface="+mn-ea"/>
              </a:rPr>
              <a:t>。</a:t>
            </a:r>
          </a:p>
          <a:p>
            <a:pPr indent="457200"/>
            <a:endParaRPr lang="zh-CN" altLang="en-US" dirty="0">
              <a:latin typeface="微软雅黑" panose="020B0503020204020204" charset="-122"/>
              <a:ea typeface="微软雅黑" panose="020B0503020204020204" charset="-122"/>
              <a:cs typeface="微软雅黑" panose="020B0503020204020204" charset="-122"/>
            </a:endParaRPr>
          </a:p>
          <a:p>
            <a:pPr indent="457200"/>
            <a:r>
              <a:rPr lang="en-US" altLang="zh-CN" dirty="0">
                <a:latin typeface="微软雅黑" panose="020B0503020204020204" charset="-122"/>
                <a:ea typeface="微软雅黑" panose="020B0503020204020204" charset="-122"/>
                <a:cs typeface="微软雅黑" panose="020B0503020204020204" charset="-122"/>
              </a:rPr>
              <a:t>DH</a:t>
            </a:r>
            <a:r>
              <a:rPr lang="zh-CN" altLang="en-US" dirty="0">
                <a:latin typeface="微软雅黑" panose="020B0503020204020204" charset="-122"/>
                <a:ea typeface="微软雅黑" panose="020B0503020204020204" charset="-122"/>
                <a:cs typeface="微软雅黑" panose="020B0503020204020204" charset="-122"/>
              </a:rPr>
              <a:t>参数表：</a:t>
            </a:r>
          </a:p>
        </p:txBody>
      </p:sp>
      <p:pic>
        <p:nvPicPr>
          <p:cNvPr id="15" name="图片 12"/>
          <p:cNvPicPr>
            <a:picLocks noChangeAspect="1"/>
          </p:cNvPicPr>
          <p:nvPr/>
        </p:nvPicPr>
        <p:blipFill>
          <a:blip r:embed="rId4"/>
          <a:stretch>
            <a:fillRect/>
          </a:stretch>
        </p:blipFill>
        <p:spPr>
          <a:xfrm>
            <a:off x="5816283" y="3704908"/>
            <a:ext cx="5273675" cy="1520825"/>
          </a:xfrm>
          <a:prstGeom prst="rect">
            <a:avLst/>
          </a:prstGeom>
          <a:noFill/>
          <a:ln>
            <a:noFill/>
          </a:ln>
        </p:spPr>
      </p:pic>
      <p:pic>
        <p:nvPicPr>
          <p:cNvPr id="16" name="图片 15" descr="ur5"/>
          <p:cNvPicPr>
            <a:picLocks noChangeAspect="1"/>
          </p:cNvPicPr>
          <p:nvPr/>
        </p:nvPicPr>
        <p:blipFill>
          <a:blip r:embed="rId5"/>
          <a:stretch>
            <a:fillRect/>
          </a:stretch>
        </p:blipFill>
        <p:spPr>
          <a:xfrm>
            <a:off x="3843020" y="1904365"/>
            <a:ext cx="1699895" cy="2792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465564" y="795993"/>
            <a:ext cx="11185690" cy="500803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4" name="平行四边形 33"/>
          <p:cNvSpPr/>
          <p:nvPr/>
        </p:nvSpPr>
        <p:spPr>
          <a:xfrm>
            <a:off x="601786" y="1107137"/>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075351" y="966573"/>
            <a:ext cx="6096000" cy="521970"/>
          </a:xfrm>
          <a:prstGeom prst="rect">
            <a:avLst/>
          </a:prstGeom>
          <a:noFill/>
        </p:spPr>
        <p:txBody>
          <a:bodyPr wrap="square">
            <a:spAutoFit/>
          </a:bodyPr>
          <a:lstStyle/>
          <a:p>
            <a:r>
              <a:rPr lang="zh-CN" altLang="en-US" sz="2800" b="1" dirty="0">
                <a:solidFill>
                  <a:schemeClr val="tx1">
                    <a:lumMod val="75000"/>
                    <a:lumOff val="25000"/>
                  </a:schemeClr>
                </a:solidFill>
              </a:rPr>
              <a:t>概念方案</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整体布局及尺寸</a:t>
            </a:r>
          </a:p>
        </p:txBody>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grpSp>
        <p:nvGrpSpPr>
          <p:cNvPr id="22" name="组合 21"/>
          <p:cNvGrpSpPr/>
          <p:nvPr/>
        </p:nvGrpSpPr>
        <p:grpSpPr>
          <a:xfrm>
            <a:off x="848360" y="1614805"/>
            <a:ext cx="10495915" cy="3865245"/>
            <a:chOff x="1389" y="2601"/>
            <a:chExt cx="9644" cy="6870"/>
          </a:xfrm>
        </p:grpSpPr>
        <p:sp>
          <p:nvSpPr>
            <p:cNvPr id="20" name="圆角矩形 19"/>
            <p:cNvSpPr/>
            <p:nvPr/>
          </p:nvSpPr>
          <p:spPr>
            <a:xfrm>
              <a:off x="1389" y="2601"/>
              <a:ext cx="9644" cy="6870"/>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文本框 11"/>
            <p:cNvSpPr txBox="1"/>
            <p:nvPr/>
          </p:nvSpPr>
          <p:spPr>
            <a:xfrm>
              <a:off x="2072" y="8592"/>
              <a:ext cx="3484" cy="655"/>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简化后的机械臂建模（末端为负载）</a:t>
              </a:r>
            </a:p>
          </p:txBody>
        </p:sp>
      </p:grpSp>
      <p:grpSp>
        <p:nvGrpSpPr>
          <p:cNvPr id="19" name="组合 18"/>
          <p:cNvGrpSpPr/>
          <p:nvPr/>
        </p:nvGrpSpPr>
        <p:grpSpPr>
          <a:xfrm>
            <a:off x="11516467" y="6327419"/>
            <a:ext cx="777212" cy="492365"/>
            <a:chOff x="11381689" y="6427151"/>
            <a:chExt cx="777212" cy="492365"/>
          </a:xfrm>
        </p:grpSpPr>
        <p:sp>
          <p:nvSpPr>
            <p:cNvPr id="21" name="椭圆 20"/>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11</a:t>
              </a:r>
              <a:endParaRPr lang="zh-CN" altLang="en-US" sz="1800" b="1" dirty="0">
                <a:solidFill>
                  <a:schemeClr val="accent1"/>
                </a:solidFill>
              </a:endParaRPr>
            </a:p>
          </p:txBody>
        </p:sp>
      </p:grpSp>
      <p:pic>
        <p:nvPicPr>
          <p:cNvPr id="16" name="图片 15" descr="ur5"/>
          <p:cNvPicPr>
            <a:picLocks noChangeAspect="1"/>
          </p:cNvPicPr>
          <p:nvPr/>
        </p:nvPicPr>
        <p:blipFill>
          <a:blip r:embed="rId3"/>
          <a:stretch>
            <a:fillRect/>
          </a:stretch>
        </p:blipFill>
        <p:spPr>
          <a:xfrm>
            <a:off x="1292860" y="1903730"/>
            <a:ext cx="1699895" cy="2792095"/>
          </a:xfrm>
          <a:prstGeom prst="rect">
            <a:avLst/>
          </a:prstGeom>
        </p:spPr>
      </p:pic>
      <p:pic>
        <p:nvPicPr>
          <p:cNvPr id="3" name="图片 2"/>
          <p:cNvPicPr>
            <a:picLocks noChangeAspect="1"/>
          </p:cNvPicPr>
          <p:nvPr/>
        </p:nvPicPr>
        <p:blipFill>
          <a:blip r:embed="rId4"/>
          <a:stretch>
            <a:fillRect/>
          </a:stretch>
        </p:blipFill>
        <p:spPr>
          <a:xfrm>
            <a:off x="4258945" y="1985645"/>
            <a:ext cx="1534160" cy="2885440"/>
          </a:xfrm>
          <a:prstGeom prst="rect">
            <a:avLst/>
          </a:prstGeom>
        </p:spPr>
      </p:pic>
      <p:pic>
        <p:nvPicPr>
          <p:cNvPr id="4" name="图片 11"/>
          <p:cNvPicPr>
            <a:picLocks noChangeAspect="1"/>
          </p:cNvPicPr>
          <p:nvPr/>
        </p:nvPicPr>
        <p:blipFill>
          <a:blip r:embed="rId5"/>
          <a:stretch>
            <a:fillRect/>
          </a:stretch>
        </p:blipFill>
        <p:spPr>
          <a:xfrm>
            <a:off x="7242810" y="2089150"/>
            <a:ext cx="2768600" cy="2679065"/>
          </a:xfrm>
          <a:prstGeom prst="rect">
            <a:avLst/>
          </a:prstGeom>
          <a:noFill/>
          <a:ln>
            <a:noFill/>
          </a:ln>
        </p:spPr>
      </p:pic>
      <p:sp>
        <p:nvSpPr>
          <p:cNvPr id="6" name="右箭头 5"/>
          <p:cNvSpPr/>
          <p:nvPr/>
        </p:nvSpPr>
        <p:spPr>
          <a:xfrm>
            <a:off x="3134360" y="3387090"/>
            <a:ext cx="586740" cy="167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330315" y="3391535"/>
            <a:ext cx="573405" cy="1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944485" y="4986020"/>
            <a:ext cx="1365250"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各关节定义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330556" y="952220"/>
            <a:ext cx="11185690" cy="51252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01785" y="11241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5350" y="983545"/>
            <a:ext cx="6096000" cy="521970"/>
          </a:xfrm>
          <a:prstGeom prst="rect">
            <a:avLst/>
          </a:prstGeom>
          <a:noFill/>
        </p:spPr>
        <p:txBody>
          <a:bodyPr wrap="square">
            <a:spAutoFit/>
          </a:bodyPr>
          <a:lstStyle/>
          <a:p>
            <a:r>
              <a:rPr lang="zh-CN" altLang="en-US" sz="2800" b="1" dirty="0">
                <a:solidFill>
                  <a:schemeClr val="tx1">
                    <a:lumMod val="75000"/>
                    <a:lumOff val="25000"/>
                  </a:schemeClr>
                </a:solidFill>
              </a:rPr>
              <a:t>详细设计</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各连杆尺寸参数</a:t>
            </a:r>
          </a:p>
        </p:txBody>
      </p:sp>
      <p:grpSp>
        <p:nvGrpSpPr>
          <p:cNvPr id="29" name="组合 28"/>
          <p:cNvGrpSpPr/>
          <p:nvPr/>
        </p:nvGrpSpPr>
        <p:grpSpPr>
          <a:xfrm>
            <a:off x="11516467" y="6327419"/>
            <a:ext cx="777212" cy="492365"/>
            <a:chOff x="11381689" y="6427151"/>
            <a:chExt cx="777212" cy="492365"/>
          </a:xfrm>
        </p:grpSpPr>
        <p:sp>
          <p:nvSpPr>
            <p:cNvPr id="30" name="椭圆 2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12</a:t>
              </a:r>
              <a:endParaRPr lang="zh-CN" altLang="en-US" sz="1800" b="1" dirty="0">
                <a:solidFill>
                  <a:schemeClr val="accent1"/>
                </a:solidFill>
              </a:endParaRPr>
            </a:p>
          </p:txBody>
        </p:sp>
      </p:grpSp>
      <p:pic>
        <p:nvPicPr>
          <p:cNvPr id="28" name="图片 27"/>
          <p:cNvPicPr>
            <a:picLocks noChangeAspect="1"/>
          </p:cNvPicPr>
          <p:nvPr/>
        </p:nvPicPr>
        <p:blipFill>
          <a:blip r:embed="rId10"/>
          <a:stretch>
            <a:fillRect/>
          </a:stretch>
        </p:blipFill>
        <p:spPr>
          <a:xfrm>
            <a:off x="3163570" y="2075180"/>
            <a:ext cx="4711065" cy="2692400"/>
          </a:xfrm>
          <a:prstGeom prst="rect">
            <a:avLst/>
          </a:prstGeom>
        </p:spPr>
      </p:pic>
      <p:grpSp>
        <p:nvGrpSpPr>
          <p:cNvPr id="3" name="组合 2"/>
          <p:cNvGrpSpPr/>
          <p:nvPr/>
        </p:nvGrpSpPr>
        <p:grpSpPr>
          <a:xfrm>
            <a:off x="3147695" y="2969260"/>
            <a:ext cx="5347970" cy="2014220"/>
            <a:chOff x="5366" y="5088"/>
            <a:chExt cx="8422" cy="3172"/>
          </a:xfrm>
        </p:grpSpPr>
        <p:cxnSp>
          <p:nvCxnSpPr>
            <p:cNvPr id="10" name="直接连接符 9"/>
            <p:cNvCxnSpPr/>
            <p:nvPr/>
          </p:nvCxnSpPr>
          <p:spPr>
            <a:xfrm flipV="1">
              <a:off x="6024" y="5545"/>
              <a:ext cx="904" cy="933"/>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66" y="6470"/>
              <a:ext cx="6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520" y="5088"/>
              <a:ext cx="226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953" y="5089"/>
              <a:ext cx="560" cy="1632"/>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422" y="7130"/>
              <a:ext cx="598" cy="680"/>
            </a:xfrm>
            <a:prstGeom prst="line">
              <a:avLst/>
            </a:prstGeom>
            <a:ln w="15875">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020" y="7810"/>
              <a:ext cx="12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8" idx="3"/>
            </p:cNvCxnSpPr>
            <p:nvPr/>
          </p:nvCxnSpPr>
          <p:spPr>
            <a:xfrm flipV="1">
              <a:off x="7110" y="5277"/>
              <a:ext cx="1145" cy="2983"/>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579" y="6707"/>
              <a:ext cx="1042" cy="1214"/>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flipH="1" flipV="1">
            <a:off x="7142480" y="4053840"/>
            <a:ext cx="828040" cy="1143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p:nvPr>
            <p:custDataLst>
              <p:tags r:id="rId1"/>
            </p:custDataLst>
          </p:nvPr>
        </p:nvGraphicFramePr>
        <p:xfrm>
          <a:off x="1409700" y="3429000"/>
          <a:ext cx="1682750" cy="90424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连杆1参量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150</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长度</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128.5</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伸出部分直径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120</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8" name="表格 37"/>
          <p:cNvGraphicFramePr/>
          <p:nvPr>
            <p:custDataLst>
              <p:tags r:id="rId2"/>
            </p:custDataLst>
          </p:nvPr>
        </p:nvGraphicFramePr>
        <p:xfrm>
          <a:off x="2359343" y="4531360"/>
          <a:ext cx="1895475" cy="904240"/>
        </p:xfrm>
        <a:graphic>
          <a:graphicData uri="http://schemas.openxmlformats.org/drawingml/2006/table">
            <a:tbl>
              <a:tblPr firstRow="1" bandRow="1">
                <a:tableStyleId>{5C22544A-7EE6-4342-B048-85BDC9FD1C3A}</a:tableStyleId>
              </a:tblPr>
              <a:tblGrid>
                <a:gridCol w="1187450">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90500">
                <a:tc gridSpan="2">
                  <a:txBody>
                    <a:bodyPr/>
                    <a:lstStyle/>
                    <a:p>
                      <a:pPr indent="0" algn="ctr">
                        <a:buNone/>
                      </a:pPr>
                      <a:r>
                        <a:rPr lang="zh-CN" sz="1100" b="0">
                          <a:solidFill>
                            <a:srgbClr val="000000"/>
                          </a:solidFill>
                          <a:latin typeface="Arial" panose="020B0604020202020204" pitchFamily="34" charset="0"/>
                          <a:ea typeface="微软雅黑" panose="020B0503020204020204" charset="-122"/>
                        </a:rPr>
                        <a:t>连杆2参量</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直径</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115</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长度（中心距离）</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425</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关节直径</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120</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表格 38"/>
          <p:cNvGraphicFramePr/>
          <p:nvPr>
            <p:custDataLst>
              <p:tags r:id="rId3"/>
            </p:custDataLst>
          </p:nvPr>
        </p:nvGraphicFramePr>
        <p:xfrm>
          <a:off x="4645343" y="4768215"/>
          <a:ext cx="1895475" cy="904240"/>
        </p:xfrm>
        <a:graphic>
          <a:graphicData uri="http://schemas.openxmlformats.org/drawingml/2006/table">
            <a:tbl>
              <a:tblPr firstRow="1" bandRow="1">
                <a:tableStyleId>{5C22544A-7EE6-4342-B048-85BDC9FD1C3A}</a:tableStyleId>
              </a:tblPr>
              <a:tblGrid>
                <a:gridCol w="1187450">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90500">
                <a:tc gridSpan="2">
                  <a:txBody>
                    <a:bodyPr/>
                    <a:lstStyle/>
                    <a:p>
                      <a:pPr indent="0" algn="ctr">
                        <a:buNone/>
                      </a:pPr>
                      <a:r>
                        <a:rPr lang="zh-CN" sz="1100" b="0">
                          <a:solidFill>
                            <a:srgbClr val="000000"/>
                          </a:solidFill>
                          <a:latin typeface="Arial" panose="020B0604020202020204" pitchFamily="34" charset="0"/>
                          <a:ea typeface="微软雅黑" panose="020B0503020204020204" charset="-122"/>
                        </a:rPr>
                        <a:t>连杆3参量</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直径</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90</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长度（中心距离）</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392</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500">
                <a:tc>
                  <a:txBody>
                    <a:bodyPr/>
                    <a:lstStyle/>
                    <a:p>
                      <a:pPr indent="0" algn="ctr">
                        <a:buNone/>
                      </a:pPr>
                      <a:r>
                        <a:rPr lang="zh-CN" sz="1100" b="0">
                          <a:solidFill>
                            <a:srgbClr val="000000"/>
                          </a:solidFill>
                          <a:latin typeface="Arial" panose="020B0604020202020204" pitchFamily="34" charset="0"/>
                          <a:ea typeface="微软雅黑" panose="020B0503020204020204" charset="-122"/>
                        </a:rPr>
                        <a:t>关节直径（小）</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微软雅黑" panose="020B0503020204020204" charset="-122"/>
                        </a:rPr>
                        <a:t>90</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0" name="表格 39"/>
          <p:cNvGraphicFramePr/>
          <p:nvPr>
            <p:custDataLst>
              <p:tags r:id="rId4"/>
            </p:custDataLst>
          </p:nvPr>
        </p:nvGraphicFramePr>
        <p:xfrm>
          <a:off x="1409700" y="3429000"/>
          <a:ext cx="1682750" cy="90424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连杆1参量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150</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长度</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128.5</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伸出部分直径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120</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1" name="表格 40"/>
          <p:cNvGraphicFramePr/>
          <p:nvPr>
            <p:custDataLst>
              <p:tags r:id="rId5"/>
            </p:custDataLst>
          </p:nvPr>
        </p:nvGraphicFramePr>
        <p:xfrm>
          <a:off x="8495665" y="2517140"/>
          <a:ext cx="1774190" cy="90424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9946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4</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长度</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115.2</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伸出部分直径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2" name="表格 41"/>
          <p:cNvGraphicFramePr/>
          <p:nvPr>
            <p:custDataLst>
              <p:tags r:id="rId6"/>
            </p:custDataLst>
          </p:nvPr>
        </p:nvGraphicFramePr>
        <p:xfrm>
          <a:off x="8140065" y="4531360"/>
          <a:ext cx="1682750" cy="90424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5</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长度</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115.2</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伸出部分直径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3" name="表格 42"/>
          <p:cNvGraphicFramePr/>
          <p:nvPr>
            <p:custDataLst>
              <p:tags r:id="rId7"/>
            </p:custDataLst>
          </p:nvPr>
        </p:nvGraphicFramePr>
        <p:xfrm>
          <a:off x="7970520" y="3720465"/>
          <a:ext cx="1682750" cy="67818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6</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直径</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长度</a:t>
                      </a:r>
                      <a:endParaRPr lang="en-US" altLang="en-US" sz="1100" b="0">
                        <a:solidFill>
                          <a:srgbClr val="000000"/>
                        </a:solidFill>
                        <a:latin typeface="等线"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25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4" name="Picture 3"/>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8355" y="1752600"/>
            <a:ext cx="2296160" cy="1428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330556" y="924915"/>
            <a:ext cx="11185690" cy="51252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01785" y="11241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5350" y="983545"/>
            <a:ext cx="6096000" cy="521970"/>
          </a:xfrm>
          <a:prstGeom prst="rect">
            <a:avLst/>
          </a:prstGeom>
          <a:noFill/>
        </p:spPr>
        <p:txBody>
          <a:bodyPr wrap="square">
            <a:spAutoFit/>
          </a:bodyPr>
          <a:lstStyle/>
          <a:p>
            <a:r>
              <a:rPr lang="zh-CN" altLang="en-US" sz="2800" b="1" dirty="0">
                <a:solidFill>
                  <a:schemeClr val="tx1">
                    <a:lumMod val="75000"/>
                    <a:lumOff val="25000"/>
                  </a:schemeClr>
                </a:solidFill>
              </a:rPr>
              <a:t>详细设计</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材料定义</a:t>
            </a:r>
          </a:p>
        </p:txBody>
      </p:sp>
      <p:grpSp>
        <p:nvGrpSpPr>
          <p:cNvPr id="29" name="组合 28"/>
          <p:cNvGrpSpPr/>
          <p:nvPr/>
        </p:nvGrpSpPr>
        <p:grpSpPr>
          <a:xfrm>
            <a:off x="11516467" y="6327419"/>
            <a:ext cx="777212" cy="492365"/>
            <a:chOff x="11381689" y="6427151"/>
            <a:chExt cx="777212" cy="492365"/>
          </a:xfrm>
        </p:grpSpPr>
        <p:sp>
          <p:nvSpPr>
            <p:cNvPr id="30" name="椭圆 2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13</a:t>
              </a:r>
              <a:endParaRPr lang="zh-CN" altLang="en-US" sz="1800" b="1" dirty="0">
                <a:solidFill>
                  <a:schemeClr val="accent1"/>
                </a:solidFill>
              </a:endParaRPr>
            </a:p>
          </p:txBody>
        </p:sp>
      </p:grpSp>
      <p:pic>
        <p:nvPicPr>
          <p:cNvPr id="28" name="图片 27"/>
          <p:cNvPicPr>
            <a:picLocks noChangeAspect="1"/>
          </p:cNvPicPr>
          <p:nvPr/>
        </p:nvPicPr>
        <p:blipFill>
          <a:blip r:embed="rId9"/>
          <a:stretch>
            <a:fillRect/>
          </a:stretch>
        </p:blipFill>
        <p:spPr>
          <a:xfrm>
            <a:off x="3163570" y="2075180"/>
            <a:ext cx="4711065" cy="2692400"/>
          </a:xfrm>
          <a:prstGeom prst="rect">
            <a:avLst/>
          </a:prstGeom>
        </p:spPr>
      </p:pic>
      <p:grpSp>
        <p:nvGrpSpPr>
          <p:cNvPr id="3" name="组合 2"/>
          <p:cNvGrpSpPr/>
          <p:nvPr/>
        </p:nvGrpSpPr>
        <p:grpSpPr>
          <a:xfrm>
            <a:off x="3147695" y="2969260"/>
            <a:ext cx="5347970" cy="2014220"/>
            <a:chOff x="5366" y="5088"/>
            <a:chExt cx="8422" cy="3172"/>
          </a:xfrm>
        </p:grpSpPr>
        <p:cxnSp>
          <p:nvCxnSpPr>
            <p:cNvPr id="10" name="直接连接符 9"/>
            <p:cNvCxnSpPr/>
            <p:nvPr/>
          </p:nvCxnSpPr>
          <p:spPr>
            <a:xfrm flipV="1">
              <a:off x="6024" y="5545"/>
              <a:ext cx="904" cy="933"/>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66" y="6470"/>
              <a:ext cx="6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520" y="5088"/>
              <a:ext cx="226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0953" y="5089"/>
              <a:ext cx="560" cy="1632"/>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422" y="7130"/>
              <a:ext cx="598" cy="680"/>
            </a:xfrm>
            <a:prstGeom prst="line">
              <a:avLst/>
            </a:prstGeom>
            <a:ln w="15875">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020" y="7810"/>
              <a:ext cx="12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8" idx="3"/>
            </p:cNvCxnSpPr>
            <p:nvPr/>
          </p:nvCxnSpPr>
          <p:spPr>
            <a:xfrm flipV="1">
              <a:off x="7110" y="5277"/>
              <a:ext cx="1145" cy="2983"/>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579" y="6707"/>
              <a:ext cx="1042" cy="1214"/>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flipH="1" flipV="1">
            <a:off x="7142480" y="4053840"/>
            <a:ext cx="828040" cy="1143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p:nvPr>
            <p:custDataLst>
              <p:tags r:id="rId1"/>
            </p:custDataLst>
          </p:nvPr>
        </p:nvGraphicFramePr>
        <p:xfrm>
          <a:off x="1309370" y="3429000"/>
          <a:ext cx="1783080" cy="904240"/>
        </p:xfrm>
        <a:graphic>
          <a:graphicData uri="http://schemas.openxmlformats.org/drawingml/2006/table">
            <a:tbl>
              <a:tblPr firstRow="1" bandRow="1">
                <a:tableStyleId>{5C22544A-7EE6-4342-B048-85BDC9FD1C3A}</a:tableStyleId>
              </a:tblPr>
              <a:tblGrid>
                <a:gridCol w="107505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22606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连杆1（含底座）</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altLang="en-US" sz="1100" b="0">
                          <a:solidFill>
                            <a:srgbClr val="000000"/>
                          </a:solidFill>
                          <a:latin typeface="等线" panose="02010600030101010101" pitchFamily="2"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100" b="0">
                          <a:solidFill>
                            <a:srgbClr val="000000"/>
                          </a:solidFill>
                          <a:latin typeface="等线" panose="02010600030101010101" pitchFamily="2" charset="-122"/>
                        </a:rPr>
                        <a:t>碳素钢</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altLang="en-US" sz="1100" b="0">
                          <a:solidFill>
                            <a:srgbClr val="000000"/>
                          </a:solidFill>
                          <a:latin typeface="等线" panose="02010600030101010101" pitchFamily="2" charset="-122"/>
                        </a:rPr>
                        <a:t>密度（</a:t>
                      </a:r>
                      <a:r>
                        <a:rPr lang="en-US" altLang="zh-CN" sz="1100" b="0">
                          <a:solidFill>
                            <a:srgbClr val="000000"/>
                          </a:solidFill>
                          <a:latin typeface="等线" panose="02010600030101010101" pitchFamily="2" charset="-122"/>
                        </a:rPr>
                        <a:t>kg/m^3</a:t>
                      </a:r>
                      <a:r>
                        <a:rPr lang="zh-CN" altLang="en-US" sz="1100" b="0">
                          <a:solidFill>
                            <a:srgbClr val="000000"/>
                          </a:solidFill>
                          <a:latin typeface="等线" panose="02010600030101010101" pitchFamily="2" charset="-122"/>
                        </a:rPr>
                        <a:t>）</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7800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altLang="en-US" sz="1100" b="0">
                          <a:solidFill>
                            <a:srgbClr val="000000"/>
                          </a:solidFill>
                          <a:latin typeface="等线" panose="02010600030101010101" pitchFamily="2" charset="-122"/>
                        </a:rPr>
                        <a:t>质量（</a:t>
                      </a:r>
                      <a:r>
                        <a:rPr lang="en-US" altLang="zh-CN" sz="1100" b="0">
                          <a:solidFill>
                            <a:srgbClr val="000000"/>
                          </a:solidFill>
                          <a:latin typeface="等线" panose="02010600030101010101" pitchFamily="2" charset="-122"/>
                        </a:rPr>
                        <a:t>kg</a:t>
                      </a:r>
                      <a:r>
                        <a:rPr lang="zh-CN" altLang="en-US" sz="1100" b="0">
                          <a:solidFill>
                            <a:srgbClr val="000000"/>
                          </a:solidFill>
                          <a:latin typeface="等线" panose="02010600030101010101" pitchFamily="2" charset="-122"/>
                        </a:rPr>
                        <a:t>）</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16.5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8" name="表格 37"/>
          <p:cNvGraphicFramePr/>
          <p:nvPr>
            <p:custDataLst>
              <p:tags r:id="rId2"/>
            </p:custDataLst>
          </p:nvPr>
        </p:nvGraphicFramePr>
        <p:xfrm>
          <a:off x="2359343" y="4531360"/>
          <a:ext cx="1895475" cy="904240"/>
        </p:xfrm>
        <a:graphic>
          <a:graphicData uri="http://schemas.openxmlformats.org/drawingml/2006/table">
            <a:tbl>
              <a:tblPr firstRow="1" bandRow="1">
                <a:tableStyleId>{5C22544A-7EE6-4342-B048-85BDC9FD1C3A}</a:tableStyleId>
              </a:tblPr>
              <a:tblGrid>
                <a:gridCol w="1087120">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tblGrid>
              <a:tr h="190500">
                <a:tc gridSpan="2">
                  <a:txBody>
                    <a:bodyPr/>
                    <a:lstStyle/>
                    <a:p>
                      <a:pPr indent="0" algn="ctr">
                        <a:buNone/>
                      </a:pPr>
                      <a:r>
                        <a:rPr lang="zh-CN" sz="1100" b="0">
                          <a:solidFill>
                            <a:srgbClr val="000000"/>
                          </a:solidFill>
                          <a:latin typeface="Arial" panose="020B0604020202020204" pitchFamily="34" charset="0"/>
                          <a:ea typeface="微软雅黑" panose="020B0503020204020204" charset="-122"/>
                        </a:rPr>
                        <a:t>连杆2</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90500">
                <a:tc>
                  <a:txBody>
                    <a:bodyPr/>
                    <a:lstStyle/>
                    <a:p>
                      <a:pPr indent="0" algn="ctr">
                        <a:buNone/>
                      </a:pPr>
                      <a:r>
                        <a:rPr lang="zh-CN" altLang="en-US" sz="1100" b="0">
                          <a:solidFill>
                            <a:srgbClr val="000000"/>
                          </a:solidFill>
                          <a:latin typeface="微软雅黑" panose="020B0503020204020204"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100" b="0">
                          <a:solidFill>
                            <a:srgbClr val="000000"/>
                          </a:solidFill>
                          <a:latin typeface="微软雅黑" panose="020B0503020204020204" charset="-122"/>
                        </a:rPr>
                        <a:t>铝合金</a:t>
                      </a:r>
                      <a:r>
                        <a:rPr lang="en-US" altLang="zh-CN" sz="1100" b="0">
                          <a:solidFill>
                            <a:srgbClr val="000000"/>
                          </a:solidFill>
                          <a:latin typeface="微软雅黑" panose="020B0503020204020204" charset="-122"/>
                        </a:rPr>
                        <a:t>6061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060">
                <a:tc>
                  <a:txBody>
                    <a:bodyPr/>
                    <a:lstStyle/>
                    <a:p>
                      <a:pPr indent="0" algn="ctr">
                        <a:buNone/>
                      </a:pPr>
                      <a:r>
                        <a:rPr lang="zh-CN" altLang="en-US" sz="1100">
                          <a:solidFill>
                            <a:srgbClr val="000000"/>
                          </a:solidFill>
                          <a:latin typeface="等线" panose="02010600030101010101" pitchFamily="2" charset="-122"/>
                          <a:sym typeface="+mn-ea"/>
                        </a:rPr>
                        <a:t>密度（</a:t>
                      </a:r>
                      <a:r>
                        <a:rPr lang="en-US" altLang="zh-CN" sz="1100">
                          <a:solidFill>
                            <a:srgbClr val="000000"/>
                          </a:solidFill>
                          <a:latin typeface="等线" panose="02010600030101010101" pitchFamily="2" charset="-122"/>
                          <a:sym typeface="+mn-ea"/>
                        </a:rPr>
                        <a:t>kg/m^3</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2700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500">
                <a:tc>
                  <a:txBody>
                    <a:bodyPr/>
                    <a:lstStyle/>
                    <a:p>
                      <a:pPr indent="0" algn="ctr">
                        <a:buNone/>
                      </a:pPr>
                      <a:r>
                        <a:rPr lang="zh-CN" altLang="en-US" sz="1100">
                          <a:solidFill>
                            <a:srgbClr val="000000"/>
                          </a:solidFill>
                          <a:latin typeface="等线" panose="02010600030101010101" pitchFamily="2" charset="-122"/>
                          <a:sym typeface="+mn-ea"/>
                        </a:rPr>
                        <a:t>质量（</a:t>
                      </a:r>
                      <a:r>
                        <a:rPr lang="en-US" altLang="zh-CN" sz="1100">
                          <a:solidFill>
                            <a:srgbClr val="000000"/>
                          </a:solidFill>
                          <a:latin typeface="等线" panose="02010600030101010101" pitchFamily="2" charset="-122"/>
                          <a:sym typeface="+mn-ea"/>
                        </a:rPr>
                        <a:t>kg</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7.2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表格 38"/>
          <p:cNvGraphicFramePr/>
          <p:nvPr>
            <p:custDataLst>
              <p:tags r:id="rId3"/>
            </p:custDataLst>
          </p:nvPr>
        </p:nvGraphicFramePr>
        <p:xfrm>
          <a:off x="4645343" y="4768215"/>
          <a:ext cx="1895475" cy="904240"/>
        </p:xfrm>
        <a:graphic>
          <a:graphicData uri="http://schemas.openxmlformats.org/drawingml/2006/table">
            <a:tbl>
              <a:tblPr firstRow="1" bandRow="1">
                <a:tableStyleId>{5C22544A-7EE6-4342-B048-85BDC9FD1C3A}</a:tableStyleId>
              </a:tblPr>
              <a:tblGrid>
                <a:gridCol w="1087120">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tblGrid>
              <a:tr h="190500">
                <a:tc gridSpan="2">
                  <a:txBody>
                    <a:bodyPr/>
                    <a:lstStyle/>
                    <a:p>
                      <a:pPr indent="0" algn="ctr">
                        <a:buNone/>
                      </a:pPr>
                      <a:r>
                        <a:rPr lang="zh-CN" sz="1100" b="0">
                          <a:solidFill>
                            <a:srgbClr val="000000"/>
                          </a:solidFill>
                          <a:latin typeface="Arial" panose="020B0604020202020204" pitchFamily="34" charset="0"/>
                          <a:ea typeface="微软雅黑" panose="020B0503020204020204" charset="-122"/>
                        </a:rPr>
                        <a:t>连杆3参量</a:t>
                      </a:r>
                      <a:endParaRPr lang="en-US" altLang="en-US" sz="1100" b="0">
                        <a:solidFill>
                          <a:srgbClr val="000000"/>
                        </a:solidFill>
                        <a:latin typeface="微软雅黑" panose="020B050302020402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90500">
                <a:tc>
                  <a:txBody>
                    <a:bodyPr/>
                    <a:lstStyle/>
                    <a:p>
                      <a:pPr indent="0" algn="ctr">
                        <a:buNone/>
                      </a:pPr>
                      <a:r>
                        <a:rPr lang="zh-CN" altLang="en-US" sz="1100" b="0">
                          <a:solidFill>
                            <a:srgbClr val="000000"/>
                          </a:solidFill>
                          <a:latin typeface="微软雅黑" panose="020B0503020204020204"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100" b="0">
                          <a:solidFill>
                            <a:srgbClr val="000000"/>
                          </a:solidFill>
                          <a:latin typeface="微软雅黑" panose="020B0503020204020204" charset="-122"/>
                        </a:rPr>
                        <a:t>铝合金</a:t>
                      </a:r>
                      <a:r>
                        <a:rPr lang="en-US" altLang="zh-CN" sz="1100" b="0">
                          <a:solidFill>
                            <a:srgbClr val="000000"/>
                          </a:solidFill>
                          <a:latin typeface="微软雅黑" panose="020B0503020204020204" charset="-122"/>
                        </a:rPr>
                        <a:t>6061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0500">
                <a:tc>
                  <a:txBody>
                    <a:bodyPr/>
                    <a:lstStyle/>
                    <a:p>
                      <a:pPr indent="0" algn="ctr">
                        <a:buNone/>
                      </a:pPr>
                      <a:r>
                        <a:rPr lang="zh-CN" altLang="en-US" sz="1100">
                          <a:solidFill>
                            <a:srgbClr val="000000"/>
                          </a:solidFill>
                          <a:latin typeface="等线" panose="02010600030101010101" pitchFamily="2" charset="-122"/>
                          <a:sym typeface="+mn-ea"/>
                        </a:rPr>
                        <a:t>密度（</a:t>
                      </a:r>
                      <a:r>
                        <a:rPr lang="en-US" altLang="zh-CN" sz="1100">
                          <a:solidFill>
                            <a:srgbClr val="000000"/>
                          </a:solidFill>
                          <a:latin typeface="等线" panose="02010600030101010101" pitchFamily="2" charset="-122"/>
                          <a:sym typeface="+mn-ea"/>
                        </a:rPr>
                        <a:t>kg/m^3</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2700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500">
                <a:tc>
                  <a:txBody>
                    <a:bodyPr/>
                    <a:lstStyle/>
                    <a:p>
                      <a:pPr indent="0" algn="ctr">
                        <a:buNone/>
                      </a:pPr>
                      <a:r>
                        <a:rPr lang="zh-CN" altLang="en-US" sz="1100">
                          <a:solidFill>
                            <a:srgbClr val="000000"/>
                          </a:solidFill>
                          <a:latin typeface="等线" panose="02010600030101010101" pitchFamily="2" charset="-122"/>
                          <a:sym typeface="+mn-ea"/>
                        </a:rPr>
                        <a:t>质量（</a:t>
                      </a:r>
                      <a:r>
                        <a:rPr lang="en-US" altLang="zh-CN" sz="1100">
                          <a:solidFill>
                            <a:srgbClr val="000000"/>
                          </a:solidFill>
                          <a:latin typeface="等线" panose="02010600030101010101" pitchFamily="2" charset="-122"/>
                          <a:sym typeface="+mn-ea"/>
                        </a:rPr>
                        <a:t>kg</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6.1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1" name="表格 40"/>
          <p:cNvGraphicFramePr/>
          <p:nvPr>
            <p:custDataLst>
              <p:tags r:id="rId4"/>
            </p:custDataLst>
          </p:nvPr>
        </p:nvGraphicFramePr>
        <p:xfrm>
          <a:off x="8495665" y="2517140"/>
          <a:ext cx="1774190" cy="904240"/>
        </p:xfrm>
        <a:graphic>
          <a:graphicData uri="http://schemas.openxmlformats.org/drawingml/2006/table">
            <a:tbl>
              <a:tblPr firstRow="1" bandRow="1">
                <a:tableStyleId>{5C22544A-7EE6-4342-B048-85BDC9FD1C3A}</a:tableStyleId>
              </a:tblPr>
              <a:tblGrid>
                <a:gridCol w="974725">
                  <a:extLst>
                    <a:ext uri="{9D8B030D-6E8A-4147-A177-3AD203B41FA5}">
                      <a16:colId xmlns:a16="http://schemas.microsoft.com/office/drawing/2014/main" val="20000"/>
                    </a:ext>
                  </a:extLst>
                </a:gridCol>
                <a:gridCol w="79946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4</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altLang="en-US" sz="1100" b="0">
                          <a:solidFill>
                            <a:srgbClr val="000000"/>
                          </a:solidFill>
                          <a:latin typeface="微软雅黑" panose="020B0503020204020204"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96</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altLang="en-US" sz="1100">
                          <a:solidFill>
                            <a:srgbClr val="000000"/>
                          </a:solidFill>
                          <a:latin typeface="等线" panose="02010600030101010101" pitchFamily="2" charset="-122"/>
                          <a:sym typeface="+mn-ea"/>
                        </a:rPr>
                        <a:t>密度（</a:t>
                      </a:r>
                      <a:r>
                        <a:rPr lang="en-US" altLang="zh-CN" sz="1100">
                          <a:solidFill>
                            <a:srgbClr val="000000"/>
                          </a:solidFill>
                          <a:latin typeface="等线" panose="02010600030101010101" pitchFamily="2" charset="-122"/>
                          <a:sym typeface="+mn-ea"/>
                        </a:rPr>
                        <a:t>kg/m^3</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rPr>
                        <a:t>115.2</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altLang="en-US" sz="1100">
                          <a:solidFill>
                            <a:srgbClr val="000000"/>
                          </a:solidFill>
                          <a:latin typeface="等线" panose="02010600030101010101" pitchFamily="2" charset="-122"/>
                          <a:sym typeface="+mn-ea"/>
                        </a:rPr>
                        <a:t>质量（</a:t>
                      </a:r>
                      <a:r>
                        <a:rPr lang="en-US" altLang="zh-CN" sz="1100">
                          <a:solidFill>
                            <a:srgbClr val="000000"/>
                          </a:solidFill>
                          <a:latin typeface="等线" panose="02010600030101010101" pitchFamily="2" charset="-122"/>
                          <a:sym typeface="+mn-ea"/>
                        </a:rPr>
                        <a:t>kg</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2.2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2" name="表格 41"/>
          <p:cNvGraphicFramePr/>
          <p:nvPr>
            <p:custDataLst>
              <p:tags r:id="rId5"/>
            </p:custDataLst>
          </p:nvPr>
        </p:nvGraphicFramePr>
        <p:xfrm>
          <a:off x="8140065" y="4506595"/>
          <a:ext cx="1856105" cy="904240"/>
        </p:xfrm>
        <a:graphic>
          <a:graphicData uri="http://schemas.openxmlformats.org/drawingml/2006/table">
            <a:tbl>
              <a:tblPr firstRow="1" bandRow="1">
                <a:tableStyleId>{5C22544A-7EE6-4342-B048-85BDC9FD1C3A}</a:tableStyleId>
              </a:tblPr>
              <a:tblGrid>
                <a:gridCol w="984250">
                  <a:extLst>
                    <a:ext uri="{9D8B030D-6E8A-4147-A177-3AD203B41FA5}">
                      <a16:colId xmlns:a16="http://schemas.microsoft.com/office/drawing/2014/main" val="20000"/>
                    </a:ext>
                  </a:extLst>
                </a:gridCol>
                <a:gridCol w="871855">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5</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altLang="en-US" sz="1100" b="0">
                          <a:solidFill>
                            <a:srgbClr val="000000"/>
                          </a:solidFill>
                          <a:latin typeface="微软雅黑" panose="020B0503020204020204"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100" b="0">
                          <a:solidFill>
                            <a:srgbClr val="000000"/>
                          </a:solidFill>
                          <a:latin typeface="微软雅黑" panose="020B0503020204020204" charset="-122"/>
                        </a:rPr>
                        <a:t>铝合金</a:t>
                      </a:r>
                      <a:r>
                        <a:rPr lang="en-US" altLang="zh-CN" sz="1100" b="0">
                          <a:solidFill>
                            <a:srgbClr val="000000"/>
                          </a:solidFill>
                          <a:latin typeface="微软雅黑" panose="020B0503020204020204" charset="-122"/>
                        </a:rPr>
                        <a:t>6061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060">
                <a:tc>
                  <a:txBody>
                    <a:bodyPr/>
                    <a:lstStyle/>
                    <a:p>
                      <a:pPr indent="0" algn="ctr">
                        <a:buNone/>
                      </a:pPr>
                      <a:r>
                        <a:rPr lang="zh-CN" altLang="en-US" sz="1100">
                          <a:solidFill>
                            <a:srgbClr val="000000"/>
                          </a:solidFill>
                          <a:latin typeface="等线" panose="02010600030101010101" pitchFamily="2" charset="-122"/>
                          <a:sym typeface="+mn-ea"/>
                        </a:rPr>
                        <a:t>密度（</a:t>
                      </a:r>
                      <a:r>
                        <a:rPr lang="en-US" altLang="zh-CN" sz="1100">
                          <a:solidFill>
                            <a:srgbClr val="000000"/>
                          </a:solidFill>
                          <a:latin typeface="等线" panose="02010600030101010101" pitchFamily="2" charset="-122"/>
                          <a:sym typeface="+mn-ea"/>
                        </a:rPr>
                        <a:t>kg/m^3</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2700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lgn="ctr">
                        <a:buNone/>
                      </a:pPr>
                      <a:r>
                        <a:rPr lang="zh-CN" altLang="en-US" sz="1100">
                          <a:solidFill>
                            <a:srgbClr val="000000"/>
                          </a:solidFill>
                          <a:latin typeface="等线" panose="02010600030101010101" pitchFamily="2" charset="-122"/>
                          <a:sym typeface="+mn-ea"/>
                        </a:rPr>
                        <a:t>质量（</a:t>
                      </a:r>
                      <a:r>
                        <a:rPr lang="en-US" altLang="zh-CN" sz="1100">
                          <a:solidFill>
                            <a:srgbClr val="000000"/>
                          </a:solidFill>
                          <a:latin typeface="等线" panose="02010600030101010101" pitchFamily="2" charset="-122"/>
                          <a:sym typeface="+mn-ea"/>
                        </a:rPr>
                        <a:t>kg</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2.2</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3" name="表格 42"/>
          <p:cNvGraphicFramePr/>
          <p:nvPr>
            <p:custDataLst>
              <p:tags r:id="rId6"/>
            </p:custDataLst>
          </p:nvPr>
        </p:nvGraphicFramePr>
        <p:xfrm>
          <a:off x="7970520" y="3524250"/>
          <a:ext cx="1901825" cy="90424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789940">
                  <a:extLst>
                    <a:ext uri="{9D8B030D-6E8A-4147-A177-3AD203B41FA5}">
                      <a16:colId xmlns:a16="http://schemas.microsoft.com/office/drawing/2014/main" val="20001"/>
                    </a:ext>
                  </a:extLst>
                </a:gridCol>
              </a:tblGrid>
              <a:tr h="177800">
                <a:tc gridSpan="2">
                  <a:txBody>
                    <a:bodyPr/>
                    <a:lstStyle/>
                    <a:p>
                      <a:pPr indent="0" algn="ctr">
                        <a:buNone/>
                      </a:pPr>
                      <a:r>
                        <a:rPr lang="zh-CN" sz="1100" b="0">
                          <a:solidFill>
                            <a:srgbClr val="000000"/>
                          </a:solidFill>
                          <a:latin typeface="Arial" panose="020B0604020202020204" pitchFamily="34" charset="0"/>
                          <a:ea typeface="等线" panose="02010600030101010101" pitchFamily="2" charset="-122"/>
                        </a:rPr>
                        <a:t>连杆</a:t>
                      </a:r>
                      <a:r>
                        <a:rPr lang="en-US" altLang="zh-CN" sz="1100" b="0">
                          <a:solidFill>
                            <a:srgbClr val="000000"/>
                          </a:solidFill>
                          <a:latin typeface="Arial" panose="020B0604020202020204" pitchFamily="34" charset="0"/>
                          <a:ea typeface="等线" panose="02010600030101010101" pitchFamily="2" charset="-122"/>
                        </a:rPr>
                        <a:t>6</a:t>
                      </a:r>
                      <a:r>
                        <a:rPr lang="zh-CN" sz="1100" b="0">
                          <a:solidFill>
                            <a:srgbClr val="000000"/>
                          </a:solidFill>
                          <a:latin typeface="Arial" panose="020B0604020202020204" pitchFamily="34" charset="0"/>
                          <a:ea typeface="等线" panose="02010600030101010101" pitchFamily="2" charset="-122"/>
                        </a:rPr>
                        <a:t>参量</a:t>
                      </a:r>
                      <a:endParaRPr lang="en-US" altLang="en-US" sz="1100" b="0">
                        <a:solidFill>
                          <a:srgbClr val="000000"/>
                        </a:solidFill>
                        <a:latin typeface="等线"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226060">
                <a:tc>
                  <a:txBody>
                    <a:bodyPr/>
                    <a:lstStyle/>
                    <a:p>
                      <a:pPr indent="0" algn="ctr">
                        <a:buNone/>
                      </a:pPr>
                      <a:r>
                        <a:rPr lang="zh-CN" altLang="en-US" sz="1100" b="0">
                          <a:solidFill>
                            <a:srgbClr val="000000"/>
                          </a:solidFill>
                          <a:latin typeface="微软雅黑" panose="020B0503020204020204" charset="-122"/>
                        </a:rPr>
                        <a:t>材料</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100" b="0">
                          <a:solidFill>
                            <a:srgbClr val="000000"/>
                          </a:solidFill>
                          <a:latin typeface="微软雅黑" panose="020B0503020204020204" charset="-122"/>
                        </a:rPr>
                        <a:t>铝合金</a:t>
                      </a:r>
                      <a:r>
                        <a:rPr lang="en-US" altLang="zh-CN" sz="1100" b="0">
                          <a:solidFill>
                            <a:srgbClr val="000000"/>
                          </a:solidFill>
                          <a:latin typeface="微软雅黑" panose="020B0503020204020204" charset="-122"/>
                        </a:rPr>
                        <a:t>6061</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0">
                <a:tc>
                  <a:txBody>
                    <a:bodyPr/>
                    <a:lstStyle/>
                    <a:p>
                      <a:pPr indent="0" algn="ctr">
                        <a:buNone/>
                      </a:pPr>
                      <a:r>
                        <a:rPr lang="zh-CN" altLang="en-US" sz="1100">
                          <a:solidFill>
                            <a:srgbClr val="000000"/>
                          </a:solidFill>
                          <a:latin typeface="等线" panose="02010600030101010101" pitchFamily="2" charset="-122"/>
                          <a:sym typeface="+mn-ea"/>
                        </a:rPr>
                        <a:t>密度（</a:t>
                      </a:r>
                      <a:r>
                        <a:rPr lang="en-US" altLang="zh-CN" sz="1100">
                          <a:solidFill>
                            <a:srgbClr val="000000"/>
                          </a:solidFill>
                          <a:latin typeface="等线" panose="02010600030101010101" pitchFamily="2" charset="-122"/>
                          <a:sym typeface="+mn-ea"/>
                        </a:rPr>
                        <a:t>kg/m^3</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微软雅黑" panose="020B0503020204020204" charset="-122"/>
                        </a:rPr>
                        <a:t>2700</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820">
                <a:tc>
                  <a:txBody>
                    <a:bodyPr/>
                    <a:lstStyle/>
                    <a:p>
                      <a:pPr indent="0" algn="ctr">
                        <a:buNone/>
                      </a:pPr>
                      <a:r>
                        <a:rPr lang="zh-CN" altLang="en-US" sz="1100">
                          <a:solidFill>
                            <a:srgbClr val="000000"/>
                          </a:solidFill>
                          <a:latin typeface="等线" panose="02010600030101010101" pitchFamily="2" charset="-122"/>
                          <a:sym typeface="+mn-ea"/>
                        </a:rPr>
                        <a:t>质量（</a:t>
                      </a:r>
                      <a:r>
                        <a:rPr lang="en-US" altLang="zh-CN" sz="1100">
                          <a:solidFill>
                            <a:srgbClr val="000000"/>
                          </a:solidFill>
                          <a:latin typeface="等线" panose="02010600030101010101" pitchFamily="2" charset="-122"/>
                          <a:sym typeface="+mn-ea"/>
                        </a:rPr>
                        <a:t>kg</a:t>
                      </a:r>
                      <a:r>
                        <a:rPr lang="zh-CN" altLang="en-US" sz="1100">
                          <a:solidFill>
                            <a:srgbClr val="000000"/>
                          </a:solidFill>
                          <a:latin typeface="等线" panose="02010600030101010101" pitchFamily="2" charset="-122"/>
                          <a:sym typeface="+mn-ea"/>
                        </a:rPr>
                        <a:t>）</a:t>
                      </a:r>
                      <a:endParaRPr lang="en-US" altLang="en-US" sz="1100" b="0">
                        <a:solidFill>
                          <a:srgbClr val="000000"/>
                        </a:solidFill>
                        <a:latin typeface="微软雅黑" panose="020B050302020402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100" b="0">
                          <a:solidFill>
                            <a:srgbClr val="000000"/>
                          </a:solidFill>
                          <a:latin typeface="等线" panose="02010600030101010101" pitchFamily="2" charset="-122"/>
                        </a:rPr>
                        <a:t>0.5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 name="文本框 18"/>
          <p:cNvSpPr txBox="1"/>
          <p:nvPr/>
        </p:nvSpPr>
        <p:spPr>
          <a:xfrm>
            <a:off x="8267700" y="5556885"/>
            <a:ext cx="2432685" cy="368300"/>
          </a:xfrm>
          <a:prstGeom prst="rect">
            <a:avLst/>
          </a:prstGeom>
          <a:noFill/>
        </p:spPr>
        <p:txBody>
          <a:bodyPr wrap="square" rtlCol="0">
            <a:spAutoFit/>
          </a:bodyPr>
          <a:lstStyle/>
          <a:p>
            <a:r>
              <a:rPr lang="zh-CN" altLang="en-US"/>
              <a:t>总质量约为</a:t>
            </a:r>
            <a:r>
              <a:rPr lang="en-US" altLang="zh-CN"/>
              <a:t>34kg</a:t>
            </a:r>
          </a:p>
        </p:txBody>
      </p:sp>
      <p:sp>
        <p:nvSpPr>
          <p:cNvPr id="20" name="矩形 19"/>
          <p:cNvSpPr/>
          <p:nvPr/>
        </p:nvSpPr>
        <p:spPr>
          <a:xfrm>
            <a:off x="3570605" y="2376805"/>
            <a:ext cx="1075055" cy="1289685"/>
          </a:xfrm>
          <a:prstGeom prst="rect">
            <a:avLst/>
          </a:prstGeom>
          <a:noFill/>
          <a:ln w="1905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1" name="直接箭头连接符 20"/>
          <p:cNvCxnSpPr>
            <a:stCxn id="20" idx="1"/>
          </p:cNvCxnSpPr>
          <p:nvPr/>
        </p:nvCxnSpPr>
        <p:spPr>
          <a:xfrm flipH="1" flipV="1">
            <a:off x="2623820" y="2385695"/>
            <a:ext cx="946785" cy="6362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467485" y="2075180"/>
            <a:ext cx="1466850" cy="645160"/>
          </a:xfrm>
          <a:prstGeom prst="rect">
            <a:avLst/>
          </a:prstGeom>
          <a:noFill/>
        </p:spPr>
        <p:txBody>
          <a:bodyPr wrap="square" rtlCol="0">
            <a:spAutoFit/>
          </a:bodyPr>
          <a:lstStyle/>
          <a:p>
            <a:r>
              <a:rPr lang="zh-CN" altLang="en-US"/>
              <a:t>降低重心，稳定主体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330556" y="924915"/>
            <a:ext cx="11185690" cy="51252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01785" y="11241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5350" y="983545"/>
            <a:ext cx="6096000" cy="521970"/>
          </a:xfrm>
          <a:prstGeom prst="rect">
            <a:avLst/>
          </a:prstGeom>
          <a:noFill/>
        </p:spPr>
        <p:txBody>
          <a:bodyPr wrap="square">
            <a:spAutoFit/>
          </a:bodyPr>
          <a:lstStyle/>
          <a:p>
            <a:r>
              <a:rPr lang="zh-CN" altLang="en-US" sz="2800" b="1" dirty="0">
                <a:solidFill>
                  <a:schemeClr val="tx1">
                    <a:lumMod val="75000"/>
                    <a:lumOff val="25000"/>
                  </a:schemeClr>
                </a:solidFill>
              </a:rPr>
              <a:t>详细设计</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质心及惯量</a:t>
            </a:r>
          </a:p>
        </p:txBody>
      </p:sp>
      <p:grpSp>
        <p:nvGrpSpPr>
          <p:cNvPr id="29" name="组合 28"/>
          <p:cNvGrpSpPr/>
          <p:nvPr/>
        </p:nvGrpSpPr>
        <p:grpSpPr>
          <a:xfrm>
            <a:off x="11516467" y="6327419"/>
            <a:ext cx="777212" cy="492365"/>
            <a:chOff x="11381689" y="6427151"/>
            <a:chExt cx="777212" cy="492365"/>
          </a:xfrm>
        </p:grpSpPr>
        <p:sp>
          <p:nvSpPr>
            <p:cNvPr id="30" name="椭圆 2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14</a:t>
              </a:r>
              <a:endParaRPr lang="zh-CN" altLang="en-US" sz="1800" b="1" dirty="0">
                <a:solidFill>
                  <a:schemeClr val="accent1"/>
                </a:solidFill>
              </a:endParaRPr>
            </a:p>
          </p:txBody>
        </p:sp>
      </p:grpSp>
      <p:grpSp>
        <p:nvGrpSpPr>
          <p:cNvPr id="6" name="组合 5"/>
          <p:cNvGrpSpPr/>
          <p:nvPr/>
        </p:nvGrpSpPr>
        <p:grpSpPr>
          <a:xfrm>
            <a:off x="3402330" y="1475740"/>
            <a:ext cx="5041900" cy="2573655"/>
            <a:chOff x="2270" y="3510"/>
            <a:chExt cx="8168" cy="4096"/>
          </a:xfrm>
        </p:grpSpPr>
        <p:sp>
          <p:nvSpPr>
            <p:cNvPr id="4" name="TextBox 3"/>
            <p:cNvSpPr txBox="1"/>
            <p:nvPr/>
          </p:nvSpPr>
          <p:spPr>
            <a:xfrm>
              <a:off x="3648" y="3510"/>
              <a:ext cx="5890" cy="1467"/>
            </a:xfrm>
            <a:prstGeom prst="rect">
              <a:avLst/>
            </a:prstGeom>
            <a:noFill/>
          </p:spPr>
          <p:txBody>
            <a:bodyPr wrap="square" rtlCol="0">
              <a:spAutoFit/>
            </a:bodyPr>
            <a:lstStyle/>
            <a:p>
              <a:r>
                <a:rPr lang="zh-CN" altLang="en-US" dirty="0"/>
                <a:t>假设：</a:t>
              </a:r>
              <a:endParaRPr lang="en-US" altLang="zh-CN" dirty="0"/>
            </a:p>
            <a:p>
              <a:pPr marL="285750" indent="-285750">
                <a:buFont typeface="Arial" panose="020B0604020202020204" pitchFamily="34" charset="0"/>
                <a:buChar char="•"/>
              </a:pPr>
              <a:r>
                <a:rPr lang="zh-CN" altLang="en-US" dirty="0"/>
                <a:t>未安装电机</a:t>
              </a:r>
              <a:endParaRPr lang="en-US" altLang="zh-CN" dirty="0"/>
            </a:p>
            <a:p>
              <a:pPr marL="285750" indent="-285750">
                <a:buFont typeface="Arial" panose="020B0604020202020204" pitchFamily="34" charset="0"/>
                <a:buChar char="•"/>
              </a:pPr>
              <a:r>
                <a:rPr lang="zh-CN" altLang="en-US" dirty="0"/>
                <a:t>材料各项同性，质量均匀分布</a:t>
              </a:r>
            </a:p>
          </p:txBody>
        </p:sp>
        <p:graphicFrame>
          <p:nvGraphicFramePr>
            <p:cNvPr id="2" name="对象 1"/>
            <p:cNvGraphicFramePr>
              <a:graphicFrameLocks noChangeAspect="1"/>
            </p:cNvGraphicFramePr>
            <p:nvPr/>
          </p:nvGraphicFramePr>
          <p:xfrm>
            <a:off x="2270" y="5067"/>
            <a:ext cx="8168" cy="2539"/>
          </p:xfrm>
          <a:graphic>
            <a:graphicData uri="http://schemas.openxmlformats.org/presentationml/2006/ole">
              <mc:AlternateContent xmlns:mc="http://schemas.openxmlformats.org/markup-compatibility/2006">
                <mc:Choice xmlns:v="urn:schemas-microsoft-com:vml" Requires="v">
                  <p:oleObj name="工作表" r:id="rId3" imgW="5105400" imgH="1592580" progId="Excel.Sheet.12">
                    <p:embed/>
                  </p:oleObj>
                </mc:Choice>
                <mc:Fallback>
                  <p:oleObj name="工作表" r:id="rId3" imgW="5105400" imgH="1592580" progId="Excel.Sheet.12">
                    <p:embed/>
                    <p:pic>
                      <p:nvPicPr>
                        <p:cNvPr id="0" name="图片 3104"/>
                        <p:cNvPicPr/>
                        <p:nvPr/>
                      </p:nvPicPr>
                      <p:blipFill>
                        <a:blip r:embed="rId4"/>
                        <a:stretch>
                          <a:fillRect/>
                        </a:stretch>
                      </p:blipFill>
                      <p:spPr>
                        <a:xfrm>
                          <a:off x="2270" y="5067"/>
                          <a:ext cx="8168" cy="2539"/>
                        </a:xfrm>
                        <a:prstGeom prst="rect">
                          <a:avLst/>
                        </a:prstGeom>
                      </p:spPr>
                    </p:pic>
                  </p:oleObj>
                </mc:Fallback>
              </mc:AlternateContent>
            </a:graphicData>
          </a:graphic>
        </p:graphicFrame>
      </p:grpSp>
      <p:pic>
        <p:nvPicPr>
          <p:cNvPr id="14" name="图片 1"/>
          <p:cNvPicPr>
            <a:picLocks noChangeAspect="1"/>
          </p:cNvPicPr>
          <p:nvPr/>
        </p:nvPicPr>
        <p:blipFill>
          <a:blip r:embed="rId5"/>
          <a:stretch>
            <a:fillRect/>
          </a:stretch>
        </p:blipFill>
        <p:spPr>
          <a:xfrm>
            <a:off x="956945" y="1505585"/>
            <a:ext cx="1967865" cy="1536065"/>
          </a:xfrm>
          <a:prstGeom prst="rect">
            <a:avLst/>
          </a:prstGeom>
          <a:noFill/>
          <a:ln>
            <a:noFill/>
          </a:ln>
        </p:spPr>
      </p:pic>
      <p:pic>
        <p:nvPicPr>
          <p:cNvPr id="15" name="图片 2"/>
          <p:cNvPicPr>
            <a:picLocks noChangeAspect="1"/>
          </p:cNvPicPr>
          <p:nvPr/>
        </p:nvPicPr>
        <p:blipFill>
          <a:blip r:embed="rId6"/>
          <a:stretch>
            <a:fillRect/>
          </a:stretch>
        </p:blipFill>
        <p:spPr>
          <a:xfrm>
            <a:off x="791845" y="3542665"/>
            <a:ext cx="2425065" cy="1412240"/>
          </a:xfrm>
          <a:prstGeom prst="rect">
            <a:avLst/>
          </a:prstGeom>
          <a:noFill/>
          <a:ln>
            <a:noFill/>
          </a:ln>
        </p:spPr>
      </p:pic>
      <p:pic>
        <p:nvPicPr>
          <p:cNvPr id="23" name="图片 4"/>
          <p:cNvPicPr>
            <a:picLocks noChangeAspect="1"/>
          </p:cNvPicPr>
          <p:nvPr/>
        </p:nvPicPr>
        <p:blipFill>
          <a:blip r:embed="rId7"/>
          <a:stretch>
            <a:fillRect/>
          </a:stretch>
        </p:blipFill>
        <p:spPr>
          <a:xfrm>
            <a:off x="3366135" y="4105910"/>
            <a:ext cx="2499360" cy="1856740"/>
          </a:xfrm>
          <a:prstGeom prst="rect">
            <a:avLst/>
          </a:prstGeom>
          <a:noFill/>
          <a:ln>
            <a:noFill/>
          </a:ln>
        </p:spPr>
      </p:pic>
      <p:pic>
        <p:nvPicPr>
          <p:cNvPr id="24" name="图片 5"/>
          <p:cNvPicPr>
            <a:picLocks noChangeAspect="1"/>
          </p:cNvPicPr>
          <p:nvPr/>
        </p:nvPicPr>
        <p:blipFill>
          <a:blip r:embed="rId8"/>
          <a:stretch>
            <a:fillRect/>
          </a:stretch>
        </p:blipFill>
        <p:spPr>
          <a:xfrm>
            <a:off x="5925820" y="4084955"/>
            <a:ext cx="2633345" cy="1872615"/>
          </a:xfrm>
          <a:prstGeom prst="rect">
            <a:avLst/>
          </a:prstGeom>
          <a:noFill/>
          <a:ln>
            <a:noFill/>
          </a:ln>
        </p:spPr>
      </p:pic>
      <p:pic>
        <p:nvPicPr>
          <p:cNvPr id="27" name="图片 6"/>
          <p:cNvPicPr>
            <a:picLocks noChangeAspect="1"/>
          </p:cNvPicPr>
          <p:nvPr/>
        </p:nvPicPr>
        <p:blipFill>
          <a:blip r:embed="rId9"/>
          <a:stretch>
            <a:fillRect/>
          </a:stretch>
        </p:blipFill>
        <p:spPr>
          <a:xfrm>
            <a:off x="8775700" y="1341120"/>
            <a:ext cx="2204085" cy="1784985"/>
          </a:xfrm>
          <a:prstGeom prst="rect">
            <a:avLst/>
          </a:prstGeom>
          <a:noFill/>
          <a:ln>
            <a:noFill/>
          </a:ln>
        </p:spPr>
      </p:pic>
      <p:pic>
        <p:nvPicPr>
          <p:cNvPr id="35" name="图片 7"/>
          <p:cNvPicPr>
            <a:picLocks noChangeAspect="1"/>
          </p:cNvPicPr>
          <p:nvPr/>
        </p:nvPicPr>
        <p:blipFill>
          <a:blip r:embed="rId10"/>
          <a:stretch>
            <a:fillRect/>
          </a:stretch>
        </p:blipFill>
        <p:spPr>
          <a:xfrm>
            <a:off x="8775700" y="3402965"/>
            <a:ext cx="2286000" cy="15519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330556" y="866495"/>
            <a:ext cx="11185690" cy="51252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01785" y="11241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5350" y="983545"/>
            <a:ext cx="6096000" cy="521970"/>
          </a:xfrm>
          <a:prstGeom prst="rect">
            <a:avLst/>
          </a:prstGeom>
          <a:noFill/>
        </p:spPr>
        <p:txBody>
          <a:bodyPr wrap="square">
            <a:spAutoFit/>
          </a:bodyPr>
          <a:lstStyle/>
          <a:p>
            <a:r>
              <a:rPr lang="zh-CN" altLang="en-US" sz="2800" b="1" dirty="0">
                <a:solidFill>
                  <a:schemeClr val="tx1">
                    <a:lumMod val="75000"/>
                    <a:lumOff val="25000"/>
                  </a:schemeClr>
                </a:solidFill>
              </a:rPr>
              <a:t>仿真验证</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基于</a:t>
            </a:r>
            <a:r>
              <a:rPr lang="en-US" altLang="zh-CN" sz="2800" b="1" dirty="0">
                <a:solidFill>
                  <a:schemeClr val="tx1">
                    <a:lumMod val="75000"/>
                    <a:lumOff val="25000"/>
                  </a:schemeClr>
                </a:solidFill>
              </a:rPr>
              <a:t>solidworks</a:t>
            </a:r>
            <a:r>
              <a:rPr lang="zh-CN" altLang="en-US" sz="2800" b="1" dirty="0">
                <a:solidFill>
                  <a:schemeClr val="tx1">
                    <a:lumMod val="75000"/>
                    <a:lumOff val="25000"/>
                  </a:schemeClr>
                </a:solidFill>
              </a:rPr>
              <a:t>的运动仿真</a:t>
            </a:r>
          </a:p>
        </p:txBody>
      </p:sp>
      <p:grpSp>
        <p:nvGrpSpPr>
          <p:cNvPr id="29" name="组合 28"/>
          <p:cNvGrpSpPr/>
          <p:nvPr/>
        </p:nvGrpSpPr>
        <p:grpSpPr>
          <a:xfrm>
            <a:off x="11516467" y="6327419"/>
            <a:ext cx="777212" cy="492365"/>
            <a:chOff x="11381689" y="6427151"/>
            <a:chExt cx="777212" cy="492365"/>
          </a:xfrm>
        </p:grpSpPr>
        <p:sp>
          <p:nvSpPr>
            <p:cNvPr id="30" name="椭圆 2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15</a:t>
              </a:r>
              <a:endParaRPr lang="zh-CN" altLang="en-US" sz="1800" b="1" dirty="0">
                <a:solidFill>
                  <a:schemeClr val="accent1"/>
                </a:solidFill>
              </a:endParaRPr>
            </a:p>
          </p:txBody>
        </p:sp>
      </p:grpSp>
      <p:sp>
        <p:nvSpPr>
          <p:cNvPr id="2" name="文本框 1"/>
          <p:cNvSpPr txBox="1"/>
          <p:nvPr/>
        </p:nvSpPr>
        <p:spPr>
          <a:xfrm>
            <a:off x="1449070" y="1674495"/>
            <a:ext cx="8602345" cy="645160"/>
          </a:xfrm>
          <a:prstGeom prst="rect">
            <a:avLst/>
          </a:prstGeom>
          <a:noFill/>
        </p:spPr>
        <p:txBody>
          <a:bodyPr wrap="square" rtlCol="0">
            <a:spAutoFit/>
          </a:bodyPr>
          <a:lstStyle/>
          <a:p>
            <a:r>
              <a:rPr lang="zh-CN" altLang="en-US"/>
              <a:t>仿真思路一：基于</a:t>
            </a:r>
            <a:r>
              <a:rPr lang="zh-CN" altLang="en-US" b="1"/>
              <a:t>SolidWorks</a:t>
            </a:r>
            <a:r>
              <a:rPr lang="zh-CN" altLang="en-US"/>
              <a:t>的</a:t>
            </a:r>
            <a:r>
              <a:rPr lang="zh-CN" altLang="en-US" b="1"/>
              <a:t>motion</a:t>
            </a:r>
            <a:r>
              <a:rPr lang="zh-CN" altLang="en-US"/>
              <a:t>插件，对</a:t>
            </a:r>
            <a:r>
              <a:rPr lang="en-US" altLang="zh-CN" b="1"/>
              <a:t>matlab</a:t>
            </a:r>
            <a:r>
              <a:rPr lang="zh-CN" altLang="en-US"/>
              <a:t>中的螺旋线运动学路径，导出各关节（</a:t>
            </a:r>
            <a:r>
              <a:rPr lang="en-US" altLang="zh-CN"/>
              <a:t>joint</a:t>
            </a:r>
            <a:r>
              <a:rPr lang="zh-CN" altLang="en-US"/>
              <a:t>）转动的角度，转换为</a:t>
            </a:r>
            <a:r>
              <a:rPr lang="en-US" altLang="zh-CN"/>
              <a:t>csv</a:t>
            </a:r>
            <a:r>
              <a:rPr lang="zh-CN" altLang="en-US"/>
              <a:t>格式，得到各电机转角对时间的函数</a:t>
            </a:r>
          </a:p>
        </p:txBody>
      </p:sp>
      <p:pic>
        <p:nvPicPr>
          <p:cNvPr id="7" name="图片 6"/>
          <p:cNvPicPr>
            <a:picLocks noChangeAspect="1"/>
          </p:cNvPicPr>
          <p:nvPr/>
        </p:nvPicPr>
        <p:blipFill>
          <a:blip r:embed="rId5"/>
          <a:stretch>
            <a:fillRect/>
          </a:stretch>
        </p:blipFill>
        <p:spPr>
          <a:xfrm>
            <a:off x="1950720" y="2579370"/>
            <a:ext cx="1700530" cy="2573655"/>
          </a:xfrm>
          <a:prstGeom prst="rect">
            <a:avLst/>
          </a:prstGeom>
        </p:spPr>
      </p:pic>
      <p:sp>
        <p:nvSpPr>
          <p:cNvPr id="10" name="文本框 9"/>
          <p:cNvSpPr txBox="1"/>
          <p:nvPr/>
        </p:nvSpPr>
        <p:spPr>
          <a:xfrm>
            <a:off x="1230630" y="5413375"/>
            <a:ext cx="3140710" cy="368300"/>
          </a:xfrm>
          <a:prstGeom prst="rect">
            <a:avLst/>
          </a:prstGeom>
          <a:noFill/>
        </p:spPr>
        <p:txBody>
          <a:bodyPr wrap="square" rtlCol="0">
            <a:spAutoFit/>
          </a:bodyPr>
          <a:lstStyle/>
          <a:p>
            <a:r>
              <a:rPr lang="zh-CN" altLang="en-US"/>
              <a:t>时间</a:t>
            </a:r>
            <a:r>
              <a:rPr lang="en-US" altLang="zh-CN"/>
              <a:t>-JT1</a:t>
            </a:r>
            <a:r>
              <a:rPr lang="zh-CN" altLang="en-US"/>
              <a:t>转角关系的</a:t>
            </a:r>
            <a:r>
              <a:rPr lang="en-US" altLang="zh-CN"/>
              <a:t>csv</a:t>
            </a:r>
            <a:r>
              <a:rPr lang="zh-CN" altLang="en-US"/>
              <a:t>文件</a:t>
            </a:r>
          </a:p>
        </p:txBody>
      </p:sp>
      <p:pic>
        <p:nvPicPr>
          <p:cNvPr id="12" name="3">
            <a:hlinkClick r:id="" action="ppaction://media"/>
          </p:cNvPr>
          <p:cNvPicPr/>
          <p:nvPr>
            <a:videoFile r:link="rId1"/>
            <p:extLst>
              <p:ext uri="{DAA4B4D4-6D71-4841-9C94-3DE7FCFB9230}">
                <p14:media xmlns:p14="http://schemas.microsoft.com/office/powerpoint/2010/main" r:embed="rId2">
                  <p14:trim end="2042"/>
                </p14:media>
              </p:ext>
            </p:extLst>
          </p:nvPr>
        </p:nvPicPr>
        <p:blipFill>
          <a:blip r:embed="rId6"/>
          <a:stretch>
            <a:fillRect/>
          </a:stretch>
        </p:blipFill>
        <p:spPr>
          <a:xfrm>
            <a:off x="5721350" y="2592705"/>
            <a:ext cx="3595370" cy="2292985"/>
          </a:xfrm>
          <a:prstGeom prst="rect">
            <a:avLst/>
          </a:prstGeom>
        </p:spPr>
      </p:pic>
      <p:sp>
        <p:nvSpPr>
          <p:cNvPr id="13" name="文本框 12"/>
          <p:cNvSpPr txBox="1"/>
          <p:nvPr/>
        </p:nvSpPr>
        <p:spPr>
          <a:xfrm>
            <a:off x="5584825" y="5159375"/>
            <a:ext cx="4013835" cy="645160"/>
          </a:xfrm>
          <a:prstGeom prst="rect">
            <a:avLst/>
          </a:prstGeom>
          <a:noFill/>
        </p:spPr>
        <p:txBody>
          <a:bodyPr wrap="square" rtlCol="0">
            <a:spAutoFit/>
          </a:bodyPr>
          <a:lstStyle/>
          <a:p>
            <a:r>
              <a:rPr lang="zh-CN" altLang="en-US"/>
              <a:t>由于初始角度以及初始位姿设置出错，未能仿真出螺旋线轨迹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p:cTn id="2" fill="hold" display="1">
                  <p:stCondLst>
                    <p:cond delay="indefinite"/>
                  </p:stCondLst>
                </p:cTn>
                <p:tgtEl>
                  <p:spTgt spid="12"/>
                </p:tgtEl>
              </p:cMediaNode>
            </p:video>
            <p:seq concurrent="1" nextAc="seek">
              <p:cTn id="3" restart="whenNotActive" fill="hold" evtFilter="cancelBubble" nodeType="interactiveSeq">
                <p:stCondLst>
                  <p:cond evt="onClick" delay="0">
                    <p:tgtEl>
                      <p:spTgt spid="1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330556" y="866495"/>
            <a:ext cx="11185690" cy="512529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33" name="right-quote-sign_36811"/>
          <p:cNvSpPr>
            <a:spLocks noChangeAspect="1"/>
          </p:cNvSpPr>
          <p:nvPr/>
        </p:nvSpPr>
        <p:spPr bwMode="auto">
          <a:xfrm>
            <a:off x="11262640" y="580438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占位符 4"/>
          <p:cNvSpPr>
            <a:spLocks noGrp="1"/>
          </p:cNvSpPr>
          <p:nvPr>
            <p:ph type="body" sz="quarter" idx="11"/>
          </p:nvPr>
        </p:nvSpPr>
        <p:spPr>
          <a:xfrm>
            <a:off x="1075351" y="43657"/>
            <a:ext cx="7081677" cy="598488"/>
          </a:xfrm>
        </p:spPr>
        <p:txBody>
          <a:bodyPr/>
          <a:lstStyle/>
          <a:p>
            <a:r>
              <a:rPr lang="zh-CN" altLang="en-US" dirty="0"/>
              <a:t>项目设计</a:t>
            </a:r>
          </a:p>
        </p:txBody>
      </p:sp>
      <p:sp>
        <p:nvSpPr>
          <p:cNvPr id="8" name="平行四边形 7"/>
          <p:cNvSpPr/>
          <p:nvPr/>
        </p:nvSpPr>
        <p:spPr>
          <a:xfrm>
            <a:off x="601785" y="112410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75350" y="983545"/>
            <a:ext cx="6096000" cy="521970"/>
          </a:xfrm>
          <a:prstGeom prst="rect">
            <a:avLst/>
          </a:prstGeom>
          <a:noFill/>
        </p:spPr>
        <p:txBody>
          <a:bodyPr wrap="square">
            <a:spAutoFit/>
          </a:bodyPr>
          <a:lstStyle/>
          <a:p>
            <a:r>
              <a:rPr lang="zh-CN" altLang="en-US" sz="2800" b="1" dirty="0">
                <a:solidFill>
                  <a:schemeClr val="tx1">
                    <a:lumMod val="75000"/>
                    <a:lumOff val="25000"/>
                  </a:schemeClr>
                </a:solidFill>
              </a:rPr>
              <a:t>仿真验证</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基于</a:t>
            </a:r>
            <a:r>
              <a:rPr lang="en-US" altLang="zh-CN" sz="2800" b="1" dirty="0">
                <a:solidFill>
                  <a:schemeClr val="tx1">
                    <a:lumMod val="75000"/>
                    <a:lumOff val="25000"/>
                  </a:schemeClr>
                </a:solidFill>
              </a:rPr>
              <a:t>solidworks</a:t>
            </a:r>
            <a:r>
              <a:rPr lang="zh-CN" altLang="en-US" sz="2800" b="1" dirty="0">
                <a:solidFill>
                  <a:schemeClr val="tx1">
                    <a:lumMod val="75000"/>
                    <a:lumOff val="25000"/>
                  </a:schemeClr>
                </a:solidFill>
              </a:rPr>
              <a:t>的运动仿真</a:t>
            </a:r>
          </a:p>
        </p:txBody>
      </p:sp>
      <p:grpSp>
        <p:nvGrpSpPr>
          <p:cNvPr id="29" name="组合 28"/>
          <p:cNvGrpSpPr/>
          <p:nvPr/>
        </p:nvGrpSpPr>
        <p:grpSpPr>
          <a:xfrm>
            <a:off x="11516467" y="6327419"/>
            <a:ext cx="777212" cy="492365"/>
            <a:chOff x="11381689" y="6427151"/>
            <a:chExt cx="777212" cy="492365"/>
          </a:xfrm>
        </p:grpSpPr>
        <p:sp>
          <p:nvSpPr>
            <p:cNvPr id="30" name="椭圆 2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16</a:t>
              </a:r>
              <a:endParaRPr lang="zh-CN" altLang="en-US" sz="1800" b="1" dirty="0">
                <a:solidFill>
                  <a:schemeClr val="accent1"/>
                </a:solidFill>
              </a:endParaRPr>
            </a:p>
          </p:txBody>
        </p:sp>
      </p:grpSp>
      <p:sp>
        <p:nvSpPr>
          <p:cNvPr id="2" name="文本框 1"/>
          <p:cNvSpPr txBox="1"/>
          <p:nvPr/>
        </p:nvSpPr>
        <p:spPr>
          <a:xfrm>
            <a:off x="1449070" y="1674495"/>
            <a:ext cx="8602345" cy="368300"/>
          </a:xfrm>
          <a:prstGeom prst="rect">
            <a:avLst/>
          </a:prstGeom>
          <a:noFill/>
        </p:spPr>
        <p:txBody>
          <a:bodyPr wrap="square" rtlCol="0">
            <a:spAutoFit/>
          </a:bodyPr>
          <a:lstStyle/>
          <a:p>
            <a:r>
              <a:rPr lang="zh-CN" altLang="en-US"/>
              <a:t>仿真思路二：基于</a:t>
            </a:r>
            <a:r>
              <a:rPr lang="zh-CN" altLang="en-US" b="1"/>
              <a:t>SolidWorks</a:t>
            </a:r>
            <a:r>
              <a:rPr lang="zh-CN" altLang="en-US"/>
              <a:t>的</a:t>
            </a:r>
            <a:r>
              <a:rPr lang="zh-CN" altLang="en-US" b="1"/>
              <a:t>motion</a:t>
            </a:r>
            <a:r>
              <a:rPr lang="zh-CN" altLang="en-US"/>
              <a:t>插件，对机械臂末端进行沿轨迹的运动仿真</a:t>
            </a:r>
          </a:p>
        </p:txBody>
      </p:sp>
      <p:sp>
        <p:nvSpPr>
          <p:cNvPr id="3" name="文本框 2"/>
          <p:cNvSpPr txBox="1"/>
          <p:nvPr/>
        </p:nvSpPr>
        <p:spPr>
          <a:xfrm>
            <a:off x="2249170" y="4740910"/>
            <a:ext cx="2130425" cy="368300"/>
          </a:xfrm>
          <a:prstGeom prst="rect">
            <a:avLst/>
          </a:prstGeom>
          <a:noFill/>
        </p:spPr>
        <p:txBody>
          <a:bodyPr wrap="square" rtlCol="0">
            <a:spAutoFit/>
          </a:bodyPr>
          <a:lstStyle/>
          <a:p>
            <a:r>
              <a:rPr lang="zh-CN" altLang="en-US"/>
              <a:t>螺旋线运动仿真</a:t>
            </a:r>
          </a:p>
        </p:txBody>
      </p:sp>
      <p:sp>
        <p:nvSpPr>
          <p:cNvPr id="4" name="文本框 3"/>
          <p:cNvSpPr txBox="1"/>
          <p:nvPr/>
        </p:nvSpPr>
        <p:spPr>
          <a:xfrm>
            <a:off x="7453630" y="4817745"/>
            <a:ext cx="2130425" cy="645160"/>
          </a:xfrm>
          <a:prstGeom prst="rect">
            <a:avLst/>
          </a:prstGeom>
          <a:noFill/>
        </p:spPr>
        <p:txBody>
          <a:bodyPr wrap="square" rtlCol="0">
            <a:spAutoFit/>
          </a:bodyPr>
          <a:lstStyle/>
          <a:p>
            <a:r>
              <a:rPr lang="zh-CN" altLang="en-US" dirty="0">
                <a:sym typeface="+mn-ea"/>
              </a:rPr>
              <a:t>椭圆线运动仿真</a:t>
            </a:r>
            <a:endParaRPr lang="zh-CN" altLang="en-US" dirty="0"/>
          </a:p>
          <a:p>
            <a:endParaRPr lang="zh-CN" altLang="en-US"/>
          </a:p>
        </p:txBody>
      </p:sp>
      <p:pic>
        <p:nvPicPr>
          <p:cNvPr id="12" name="图片 11" descr="GIF"/>
          <p:cNvPicPr>
            <a:picLocks noChangeAspect="1"/>
          </p:cNvPicPr>
          <p:nvPr/>
        </p:nvPicPr>
        <p:blipFill>
          <a:blip r:embed="rId3"/>
          <a:stretch>
            <a:fillRect/>
          </a:stretch>
        </p:blipFill>
        <p:spPr>
          <a:xfrm>
            <a:off x="6986270" y="2164715"/>
            <a:ext cx="3065145" cy="2451100"/>
          </a:xfrm>
          <a:prstGeom prst="rect">
            <a:avLst/>
          </a:prstGeom>
        </p:spPr>
      </p:pic>
      <p:pic>
        <p:nvPicPr>
          <p:cNvPr id="13" name="图片 12" descr="3"/>
          <p:cNvPicPr>
            <a:picLocks noChangeAspect="1"/>
          </p:cNvPicPr>
          <p:nvPr/>
        </p:nvPicPr>
        <p:blipFill>
          <a:blip r:embed="rId4"/>
          <a:stretch>
            <a:fillRect/>
          </a:stretch>
        </p:blipFill>
        <p:spPr>
          <a:xfrm>
            <a:off x="1539875" y="2164715"/>
            <a:ext cx="3549650" cy="2454275"/>
          </a:xfrm>
          <a:prstGeom prst="rect">
            <a:avLst/>
          </a:prstGeom>
        </p:spPr>
      </p:pic>
      <p:sp>
        <p:nvSpPr>
          <p:cNvPr id="14" name="文本框 13"/>
          <p:cNvSpPr txBox="1"/>
          <p:nvPr/>
        </p:nvSpPr>
        <p:spPr>
          <a:xfrm>
            <a:off x="1539875" y="5234940"/>
            <a:ext cx="5631180" cy="645160"/>
          </a:xfrm>
          <a:prstGeom prst="rect">
            <a:avLst/>
          </a:prstGeom>
          <a:noFill/>
        </p:spPr>
        <p:txBody>
          <a:bodyPr wrap="square" rtlCol="0">
            <a:spAutoFit/>
          </a:bodyPr>
          <a:lstStyle/>
          <a:p>
            <a:r>
              <a:rPr lang="zh-CN" altLang="en-US"/>
              <a:t>不足之处：仅能验证机械设计各关节是否发生干涉，运动学反解不唯一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pPr algn="ctr">
              <a:lnSpc>
                <a:spcPct val="100000"/>
              </a:lnSpc>
            </a:pPr>
            <a:r>
              <a:rPr lang="zh-CN" altLang="en-US" b="1" dirty="0">
                <a:solidFill>
                  <a:schemeClr val="accent1"/>
                </a:solidFill>
              </a:rPr>
              <a:t>机械臂</a:t>
            </a:r>
            <a:br>
              <a:rPr lang="en-US" altLang="zh-CN" b="1" dirty="0">
                <a:solidFill>
                  <a:schemeClr val="accent1"/>
                </a:solidFill>
              </a:rPr>
            </a:br>
            <a:r>
              <a:rPr lang="zh-CN" altLang="en-US" b="1" dirty="0">
                <a:solidFill>
                  <a:schemeClr val="accent1"/>
                </a:solidFill>
              </a:rPr>
              <a:t>静力学分析</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55420" y="3666694"/>
            <a:ext cx="10248277"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34742"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824374"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p:cNvSpPr txBox="1"/>
          <p:nvPr/>
        </p:nvSpPr>
        <p:spPr>
          <a:xfrm>
            <a:off x="1863444" y="1569383"/>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1"/>
                </a:solidFill>
                <a:latin typeface="+mn-ea"/>
              </a:rPr>
              <a:t>01</a:t>
            </a:r>
          </a:p>
        </p:txBody>
      </p:sp>
      <p:sp>
        <p:nvSpPr>
          <p:cNvPr id="6" name="ïṩľîḓé"/>
          <p:cNvSpPr txBox="1"/>
          <p:nvPr/>
        </p:nvSpPr>
        <p:spPr>
          <a:xfrm>
            <a:off x="5353077" y="1569383"/>
            <a:ext cx="1452962" cy="864121"/>
          </a:xfrm>
          <a:prstGeom prst="rect">
            <a:avLst/>
          </a:prstGeom>
          <a:noFill/>
        </p:spPr>
        <p:txBody>
          <a:bodyPr wrap="square" lIns="91440" tIns="45720" rIns="91440" bIns="45720">
            <a:noAutofit/>
          </a:bodyPr>
          <a:lstStyle/>
          <a:p>
            <a:pPr algn="ctr"/>
            <a:r>
              <a:rPr lang="en-US" sz="5400" b="1" dirty="0">
                <a:solidFill>
                  <a:schemeClr val="accent1"/>
                </a:solidFill>
                <a:latin typeface="+mn-ea"/>
              </a:rPr>
              <a:t>02</a:t>
            </a:r>
          </a:p>
        </p:txBody>
      </p:sp>
      <p:sp>
        <p:nvSpPr>
          <p:cNvPr id="7" name="îṩľiḑé"/>
          <p:cNvSpPr txBox="1"/>
          <p:nvPr/>
        </p:nvSpPr>
        <p:spPr>
          <a:xfrm>
            <a:off x="8842711" y="1569383"/>
            <a:ext cx="1452962" cy="864121"/>
          </a:xfrm>
          <a:prstGeom prst="rect">
            <a:avLst/>
          </a:prstGeom>
          <a:noFill/>
        </p:spPr>
        <p:txBody>
          <a:bodyPr wrap="square" lIns="91440" tIns="45720" rIns="91440" bIns="45720">
            <a:noAutofit/>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accent1"/>
                </a:solidFill>
                <a:latin typeface="+mn-ea"/>
              </a:rPr>
              <a:t>03</a:t>
            </a:r>
          </a:p>
        </p:txBody>
      </p:sp>
      <p:sp>
        <p:nvSpPr>
          <p:cNvPr id="8" name="îṩľiďé"/>
          <p:cNvSpPr txBox="1"/>
          <p:nvPr/>
        </p:nvSpPr>
        <p:spPr>
          <a:xfrm>
            <a:off x="1863444"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1"/>
                </a:solidFill>
                <a:latin typeface="+mn-ea"/>
              </a:rPr>
              <a:t>04</a:t>
            </a:r>
            <a:endParaRPr lang="en-US" sz="5400" b="1" dirty="0">
              <a:solidFill>
                <a:schemeClr val="accent1"/>
              </a:solidFill>
              <a:latin typeface="+mn-ea"/>
            </a:endParaRPr>
          </a:p>
        </p:txBody>
      </p:sp>
      <p:sp>
        <p:nvSpPr>
          <p:cNvPr id="9" name="îŝḻîḓê"/>
          <p:cNvSpPr txBox="1"/>
          <p:nvPr/>
        </p:nvSpPr>
        <p:spPr>
          <a:xfrm>
            <a:off x="5353077" y="3941899"/>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altLang="zh-CN" b="1" dirty="0">
                <a:solidFill>
                  <a:schemeClr val="accent1"/>
                </a:solidFill>
                <a:latin typeface="+mn-ea"/>
              </a:rPr>
              <a:t>05</a:t>
            </a:r>
            <a:endParaRPr lang="en-US" b="1" dirty="0">
              <a:solidFill>
                <a:schemeClr val="accent1"/>
              </a:solidFill>
              <a:latin typeface="+mn-ea"/>
            </a:endParaRPr>
          </a:p>
        </p:txBody>
      </p:sp>
      <p:sp>
        <p:nvSpPr>
          <p:cNvPr id="10" name="iṣļïḑe"/>
          <p:cNvSpPr txBox="1"/>
          <p:nvPr/>
        </p:nvSpPr>
        <p:spPr>
          <a:xfrm>
            <a:off x="8842711"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accent1"/>
                </a:solidFill>
                <a:latin typeface="+mn-ea"/>
              </a:rPr>
              <a:t>06</a:t>
            </a:r>
            <a:endParaRPr lang="en-US" sz="5400" b="1" dirty="0">
              <a:solidFill>
                <a:schemeClr val="accent1"/>
              </a:solidFill>
              <a:latin typeface="+mn-ea"/>
            </a:endParaRPr>
          </a:p>
        </p:txBody>
      </p:sp>
      <p:sp>
        <p:nvSpPr>
          <p:cNvPr id="11" name="矩形 10"/>
          <p:cNvSpPr/>
          <p:nvPr/>
        </p:nvSpPr>
        <p:spPr>
          <a:xfrm>
            <a:off x="1689684" y="2527369"/>
            <a:ext cx="1800493" cy="777008"/>
          </a:xfrm>
          <a:prstGeom prst="rect">
            <a:avLst/>
          </a:prstGeom>
        </p:spPr>
        <p:txBody>
          <a:bodyPr wrap="none">
            <a:spAutoFit/>
          </a:bodyPr>
          <a:lstStyle/>
          <a:p>
            <a:pPr algn="ctr">
              <a:lnSpc>
                <a:spcPct val="130000"/>
              </a:lnSpc>
            </a:pPr>
            <a:r>
              <a:rPr lang="zh-CN" altLang="en-US" b="1" dirty="0">
                <a:solidFill>
                  <a:schemeClr val="accent1"/>
                </a:solidFill>
              </a:rPr>
              <a:t>协作机器人</a:t>
            </a:r>
            <a:endParaRPr lang="en-US" altLang="zh-CN" b="1" dirty="0">
              <a:solidFill>
                <a:schemeClr val="accent1"/>
              </a:solidFill>
            </a:endParaRPr>
          </a:p>
          <a:p>
            <a:pPr algn="ctr">
              <a:lnSpc>
                <a:spcPct val="130000"/>
              </a:lnSpc>
            </a:pPr>
            <a:r>
              <a:rPr lang="zh-CN" altLang="en-US" b="1" dirty="0">
                <a:solidFill>
                  <a:schemeClr val="accent1"/>
                </a:solidFill>
              </a:rPr>
              <a:t>特点及发展概述</a:t>
            </a:r>
          </a:p>
        </p:txBody>
      </p:sp>
      <p:sp>
        <p:nvSpPr>
          <p:cNvPr id="12" name="矩形 11"/>
          <p:cNvSpPr/>
          <p:nvPr/>
        </p:nvSpPr>
        <p:spPr>
          <a:xfrm>
            <a:off x="1689679" y="4897434"/>
            <a:ext cx="1800493" cy="777008"/>
          </a:xfrm>
          <a:prstGeom prst="rect">
            <a:avLst/>
          </a:prstGeom>
        </p:spPr>
        <p:txBody>
          <a:bodyPr wrap="none">
            <a:spAutoFit/>
          </a:bodyPr>
          <a:lstStyle/>
          <a:p>
            <a:pPr algn="ctr">
              <a:lnSpc>
                <a:spcPct val="130000"/>
              </a:lnSpc>
            </a:pPr>
            <a:r>
              <a:rPr lang="zh-CN" altLang="en-US" b="1" dirty="0">
                <a:solidFill>
                  <a:schemeClr val="accent1"/>
                </a:solidFill>
              </a:rPr>
              <a:t>电机、减速器</a:t>
            </a:r>
            <a:endParaRPr lang="en-US" altLang="zh-CN" b="1" dirty="0">
              <a:solidFill>
                <a:schemeClr val="accent1"/>
              </a:solidFill>
            </a:endParaRPr>
          </a:p>
          <a:p>
            <a:pPr algn="ctr">
              <a:lnSpc>
                <a:spcPct val="130000"/>
              </a:lnSpc>
            </a:pPr>
            <a:r>
              <a:rPr lang="zh-CN" altLang="en-US" b="1" dirty="0">
                <a:solidFill>
                  <a:schemeClr val="accent1"/>
                </a:solidFill>
              </a:rPr>
              <a:t>与传感器的选型</a:t>
            </a:r>
          </a:p>
        </p:txBody>
      </p:sp>
      <p:sp>
        <p:nvSpPr>
          <p:cNvPr id="13" name="矩形 12"/>
          <p:cNvSpPr/>
          <p:nvPr/>
        </p:nvSpPr>
        <p:spPr>
          <a:xfrm>
            <a:off x="4845917" y="2527369"/>
            <a:ext cx="2468880" cy="810260"/>
          </a:xfrm>
          <a:prstGeom prst="rect">
            <a:avLst/>
          </a:prstGeom>
        </p:spPr>
        <p:txBody>
          <a:bodyPr wrap="none">
            <a:spAutoFit/>
          </a:bodyPr>
          <a:lstStyle/>
          <a:p>
            <a:pPr algn="ctr">
              <a:lnSpc>
                <a:spcPct val="130000"/>
              </a:lnSpc>
            </a:pPr>
            <a:r>
              <a:rPr lang="zh-CN" altLang="zh-CN" b="1" dirty="0">
                <a:solidFill>
                  <a:schemeClr val="accent1"/>
                </a:solidFill>
                <a:sym typeface="+mn-ea"/>
              </a:rPr>
              <a:t>六自由度协作型机械臂</a:t>
            </a:r>
            <a:endParaRPr lang="en-US" altLang="zh-CN" b="1" dirty="0">
              <a:solidFill>
                <a:schemeClr val="accent1"/>
              </a:solidFill>
              <a:sym typeface="+mn-ea"/>
            </a:endParaRPr>
          </a:p>
          <a:p>
            <a:pPr algn="ctr">
              <a:lnSpc>
                <a:spcPct val="130000"/>
              </a:lnSpc>
            </a:pPr>
            <a:r>
              <a:rPr lang="zh-CN" altLang="en-US" b="1" dirty="0">
                <a:solidFill>
                  <a:schemeClr val="accent1"/>
                </a:solidFill>
              </a:rPr>
              <a:t>机械结构设计</a:t>
            </a:r>
          </a:p>
        </p:txBody>
      </p:sp>
      <p:sp>
        <p:nvSpPr>
          <p:cNvPr id="15" name="矩形 14"/>
          <p:cNvSpPr/>
          <p:nvPr/>
        </p:nvSpPr>
        <p:spPr>
          <a:xfrm>
            <a:off x="4930605" y="4897434"/>
            <a:ext cx="2296334" cy="777008"/>
          </a:xfrm>
          <a:prstGeom prst="rect">
            <a:avLst/>
          </a:prstGeom>
        </p:spPr>
        <p:txBody>
          <a:bodyPr wrap="none">
            <a:spAutoFit/>
          </a:bodyPr>
          <a:lstStyle/>
          <a:p>
            <a:pPr algn="ctr">
              <a:lnSpc>
                <a:spcPct val="130000"/>
              </a:lnSpc>
            </a:pPr>
            <a:r>
              <a:rPr lang="zh-CN" altLang="en-US" b="1" dirty="0">
                <a:solidFill>
                  <a:schemeClr val="accent1"/>
                </a:solidFill>
              </a:rPr>
              <a:t>基于</a:t>
            </a:r>
            <a:endParaRPr lang="en-US" altLang="zh-CN" b="1" dirty="0">
              <a:solidFill>
                <a:schemeClr val="accent1"/>
              </a:solidFill>
            </a:endParaRPr>
          </a:p>
          <a:p>
            <a:pPr algn="ctr">
              <a:lnSpc>
                <a:spcPct val="130000"/>
              </a:lnSpc>
            </a:pPr>
            <a:r>
              <a:rPr lang="en-US" altLang="zh-CN" b="1" dirty="0">
                <a:solidFill>
                  <a:schemeClr val="accent1"/>
                </a:solidFill>
              </a:rPr>
              <a:t>MATLAB</a:t>
            </a:r>
            <a:r>
              <a:rPr lang="zh-CN" altLang="en-US" b="1" dirty="0">
                <a:solidFill>
                  <a:schemeClr val="accent1"/>
                </a:solidFill>
              </a:rPr>
              <a:t>的仿真分析</a:t>
            </a:r>
          </a:p>
        </p:txBody>
      </p:sp>
      <p:sp>
        <p:nvSpPr>
          <p:cNvPr id="16" name="矩形 15"/>
          <p:cNvSpPr/>
          <p:nvPr/>
        </p:nvSpPr>
        <p:spPr>
          <a:xfrm>
            <a:off x="8906272" y="4897434"/>
            <a:ext cx="1325880" cy="450850"/>
          </a:xfrm>
          <a:prstGeom prst="rect">
            <a:avLst/>
          </a:prstGeom>
        </p:spPr>
        <p:txBody>
          <a:bodyPr wrap="none">
            <a:spAutoFit/>
          </a:bodyPr>
          <a:lstStyle/>
          <a:p>
            <a:pPr algn="ctr">
              <a:lnSpc>
                <a:spcPct val="130000"/>
              </a:lnSpc>
            </a:pPr>
            <a:r>
              <a:rPr lang="zh-CN" altLang="en-US" b="1" dirty="0">
                <a:solidFill>
                  <a:schemeClr val="accent1"/>
                </a:solidFill>
              </a:rPr>
              <a:t>总结与展望</a:t>
            </a:r>
          </a:p>
        </p:txBody>
      </p:sp>
      <p:pic>
        <p:nvPicPr>
          <p:cNvPr id="18" name="图片 17"/>
          <p:cNvPicPr>
            <a:picLocks noChangeAspect="1"/>
          </p:cNvPicPr>
          <p:nvPr/>
        </p:nvPicPr>
        <p:blipFill>
          <a:blip r:embed="rId3">
            <a:duotone>
              <a:schemeClr val="accent1">
                <a:shade val="45000"/>
                <a:satMod val="135000"/>
              </a:schemeClr>
              <a:prstClr val="white"/>
            </a:duotone>
          </a:blip>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rotWithShape="1">
          <a:blip r:embed="rId4" cstate="print"/>
          <a:srcRect r="1346"/>
          <a:stretch>
            <a:fillRect/>
          </a:stretch>
        </p:blipFill>
        <p:spPr>
          <a:xfrm>
            <a:off x="516" y="6041797"/>
            <a:ext cx="12166903" cy="411617"/>
          </a:xfrm>
          <a:prstGeom prst="rect">
            <a:avLst/>
          </a:prstGeom>
        </p:spPr>
      </p:pic>
      <p:sp>
        <p:nvSpPr>
          <p:cNvPr id="20" name="矩形 19"/>
          <p:cNvSpPr/>
          <p:nvPr/>
        </p:nvSpPr>
        <p:spPr>
          <a:xfrm>
            <a:off x="5646000" y="3626732"/>
            <a:ext cx="900000" cy="9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896124" y="2522331"/>
            <a:ext cx="1325880" cy="810260"/>
          </a:xfrm>
          <a:prstGeom prst="rect">
            <a:avLst/>
          </a:prstGeom>
        </p:spPr>
        <p:txBody>
          <a:bodyPr wrap="none">
            <a:spAutoFit/>
          </a:bodyPr>
          <a:lstStyle/>
          <a:p>
            <a:pPr algn="ctr">
              <a:lnSpc>
                <a:spcPct val="130000"/>
              </a:lnSpc>
            </a:pPr>
            <a:r>
              <a:rPr lang="zh-CN" altLang="en-US" b="1" dirty="0">
                <a:solidFill>
                  <a:schemeClr val="accent1"/>
                </a:solidFill>
              </a:rPr>
              <a:t>机械臂</a:t>
            </a:r>
            <a:endParaRPr lang="en-US" altLang="zh-CN" b="1" dirty="0">
              <a:solidFill>
                <a:schemeClr val="accent1"/>
              </a:solidFill>
            </a:endParaRPr>
          </a:p>
          <a:p>
            <a:pPr algn="ctr">
              <a:lnSpc>
                <a:spcPct val="130000"/>
              </a:lnSpc>
            </a:pPr>
            <a:r>
              <a:rPr lang="zh-CN" altLang="en-US" b="1" dirty="0">
                <a:solidFill>
                  <a:schemeClr val="accent1"/>
                </a:solidFill>
              </a:rPr>
              <a:t>静力学分析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机器人静力学分析</a:t>
            </a:r>
          </a:p>
        </p:txBody>
      </p:sp>
      <p:sp>
        <p:nvSpPr>
          <p:cNvPr id="10" name="平行四边形 9"/>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099380" y="945833"/>
            <a:ext cx="3015420" cy="523220"/>
          </a:xfrm>
          <a:prstGeom prst="rect">
            <a:avLst/>
          </a:prstGeom>
          <a:noFill/>
        </p:spPr>
        <p:txBody>
          <a:bodyPr wrap="square">
            <a:spAutoFit/>
          </a:bodyPr>
          <a:lstStyle/>
          <a:p>
            <a:r>
              <a:rPr lang="zh-CN" altLang="en-US" sz="2800" b="1" dirty="0">
                <a:solidFill>
                  <a:schemeClr val="tx1">
                    <a:lumMod val="75000"/>
                    <a:lumOff val="25000"/>
                  </a:schemeClr>
                </a:solidFill>
              </a:rPr>
              <a:t>机器人材料选定</a:t>
            </a:r>
            <a:endParaRPr lang="zh-CN" altLang="en-US" sz="2800" b="1" dirty="0"/>
          </a:p>
        </p:txBody>
      </p:sp>
      <p:sp>
        <p:nvSpPr>
          <p:cNvPr id="12" name="文本框 11"/>
          <p:cNvSpPr txBox="1"/>
          <p:nvPr/>
        </p:nvSpPr>
        <p:spPr>
          <a:xfrm>
            <a:off x="626110" y="1691640"/>
            <a:ext cx="5469890" cy="1753235"/>
          </a:xfrm>
          <a:prstGeom prst="rect">
            <a:avLst/>
          </a:prstGeom>
          <a:noFill/>
        </p:spPr>
        <p:txBody>
          <a:bodyPr wrap="square" rtlCol="0">
            <a:sp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        根据</a:t>
            </a:r>
            <a:r>
              <a:rPr lang="zh-CN" altLang="zh-CN" dirty="0">
                <a:latin typeface="微软雅黑" panose="020B0503020204020204" charset="-122"/>
                <a:ea typeface="微软雅黑" panose="020B0503020204020204" charset="-122"/>
                <a:cs typeface="微软雅黑" panose="020B0503020204020204" charset="-122"/>
              </a:rPr>
              <a:t>优傲官网资料，</a:t>
            </a:r>
            <a:r>
              <a:rPr lang="en-US" altLang="zh-CN" dirty="0">
                <a:latin typeface="微软雅黑" panose="020B0503020204020204" charset="-122"/>
                <a:ea typeface="微软雅黑" panose="020B0503020204020204" charset="-122"/>
                <a:cs typeface="微软雅黑" panose="020B0503020204020204" charset="-122"/>
              </a:rPr>
              <a:t>UR5</a:t>
            </a:r>
            <a:r>
              <a:rPr lang="zh-CN" altLang="zh-CN" dirty="0">
                <a:latin typeface="微软雅黑" panose="020B0503020204020204" charset="-122"/>
                <a:ea typeface="微软雅黑" panose="020B0503020204020204" charset="-122"/>
                <a:cs typeface="微软雅黑" panose="020B0503020204020204" charset="-122"/>
              </a:rPr>
              <a:t>机器人的材料为铝、</a:t>
            </a:r>
            <a:r>
              <a:rPr lang="en-US" altLang="zh-CN" dirty="0">
                <a:latin typeface="微软雅黑" panose="020B0503020204020204" charset="-122"/>
                <a:ea typeface="微软雅黑" panose="020B0503020204020204" charset="-122"/>
                <a:cs typeface="微软雅黑" panose="020B0503020204020204" charset="-122"/>
              </a:rPr>
              <a:t>PP</a:t>
            </a:r>
            <a:r>
              <a:rPr lang="zh-CN" altLang="zh-CN" dirty="0">
                <a:latin typeface="微软雅黑" panose="020B0503020204020204" charset="-122"/>
                <a:ea typeface="微软雅黑" panose="020B0503020204020204" charset="-122"/>
                <a:cs typeface="微软雅黑" panose="020B0503020204020204" charset="-122"/>
              </a:rPr>
              <a:t>塑料与钢，其中机器人承担载荷作用的主体部分采用的均为铝合金材料，因而可以将其整体视为铝合金进行分析。</a:t>
            </a: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20" y="4003692"/>
            <a:ext cx="5274310" cy="175768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14" name="文本框 13"/>
          <p:cNvSpPr txBox="1"/>
          <p:nvPr/>
        </p:nvSpPr>
        <p:spPr>
          <a:xfrm>
            <a:off x="6492240" y="1338721"/>
            <a:ext cx="5349240" cy="2168525"/>
          </a:xfrm>
          <a:prstGeom prst="rect">
            <a:avLst/>
          </a:prstGeom>
          <a:noFill/>
        </p:spPr>
        <p:txBody>
          <a:bodyPr wrap="square" rtlCol="0">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       </a:t>
            </a:r>
            <a:r>
              <a:rPr lang="zh-CN" altLang="zh-CN" dirty="0">
                <a:latin typeface="微软雅黑" panose="020B0503020204020204" charset="-122"/>
                <a:ea typeface="微软雅黑" panose="020B0503020204020204" charset="-122"/>
                <a:cs typeface="微软雅黑" panose="020B0503020204020204" charset="-122"/>
              </a:rPr>
              <a:t>以</a:t>
            </a:r>
            <a:r>
              <a:rPr lang="en-US" altLang="zh-CN" dirty="0">
                <a:latin typeface="微软雅黑" panose="020B0503020204020204" charset="-122"/>
                <a:ea typeface="微软雅黑" panose="020B0503020204020204" charset="-122"/>
                <a:cs typeface="微软雅黑" panose="020B0503020204020204" charset="-122"/>
              </a:rPr>
              <a:t>6061</a:t>
            </a:r>
            <a:r>
              <a:rPr lang="zh-CN" altLang="zh-CN" dirty="0">
                <a:latin typeface="微软雅黑" panose="020B0503020204020204" charset="-122"/>
                <a:ea typeface="微软雅黑" panose="020B0503020204020204" charset="-122"/>
                <a:cs typeface="微软雅黑" panose="020B0503020204020204" charset="-122"/>
              </a:rPr>
              <a:t>为代表的</a:t>
            </a:r>
            <a:r>
              <a:rPr lang="en-US" altLang="zh-CN" dirty="0">
                <a:latin typeface="微软雅黑" panose="020B0503020204020204" charset="-122"/>
                <a:ea typeface="微软雅黑" panose="020B0503020204020204" charset="-122"/>
                <a:cs typeface="微软雅黑" panose="020B0503020204020204" charset="-122"/>
              </a:rPr>
              <a:t>6000</a:t>
            </a:r>
            <a:r>
              <a:rPr lang="zh-CN" altLang="zh-CN" dirty="0">
                <a:latin typeface="微软雅黑" panose="020B0503020204020204" charset="-122"/>
                <a:ea typeface="微软雅黑" panose="020B0503020204020204" charset="-122"/>
                <a:cs typeface="微软雅黑" panose="020B0503020204020204" charset="-122"/>
              </a:rPr>
              <a:t>系列铝合金具有中等强度和良好的抗腐蚀性</a:t>
            </a:r>
            <a:r>
              <a:rPr lang="zh-CN" altLang="en-US" dirty="0">
                <a:latin typeface="微软雅黑" panose="020B0503020204020204" charset="-122"/>
                <a:ea typeface="微软雅黑" panose="020B0503020204020204" charset="-122"/>
                <a:cs typeface="微软雅黑" panose="020B0503020204020204" charset="-122"/>
              </a:rPr>
              <a:t>、</a:t>
            </a:r>
            <a:r>
              <a:rPr lang="zh-CN" altLang="zh-CN" dirty="0">
                <a:latin typeface="微软雅黑" panose="020B0503020204020204" charset="-122"/>
                <a:ea typeface="微软雅黑" panose="020B0503020204020204" charset="-122"/>
                <a:cs typeface="微软雅黑" panose="020B0503020204020204" charset="-122"/>
              </a:rPr>
              <a:t>可焊接性和氧化效果</a:t>
            </a:r>
            <a:r>
              <a:rPr lang="zh-CN" altLang="en-US" dirty="0">
                <a:latin typeface="微软雅黑" panose="020B0503020204020204" charset="-122"/>
                <a:ea typeface="微软雅黑" panose="020B0503020204020204" charset="-122"/>
                <a:cs typeface="微软雅黑" panose="020B0503020204020204" charset="-122"/>
              </a:rPr>
              <a:t>，因而得到广泛应用。</a:t>
            </a:r>
            <a:r>
              <a:rPr lang="zh-CN" altLang="zh-CN" dirty="0">
                <a:latin typeface="微软雅黑" panose="020B0503020204020204" charset="-122"/>
                <a:ea typeface="微软雅黑" panose="020B0503020204020204" charset="-122"/>
                <a:cs typeface="微软雅黑" panose="020B0503020204020204" charset="-122"/>
              </a:rPr>
              <a:t>而</a:t>
            </a:r>
            <a:r>
              <a:rPr lang="en-US" altLang="zh-CN" dirty="0">
                <a:latin typeface="微软雅黑" panose="020B0503020204020204" charset="-122"/>
                <a:ea typeface="微软雅黑" panose="020B0503020204020204" charset="-122"/>
                <a:cs typeface="微软雅黑" panose="020B0503020204020204" charset="-122"/>
              </a:rPr>
              <a:t>6061-T651</a:t>
            </a:r>
            <a:r>
              <a:rPr lang="zh-CN" altLang="zh-CN" dirty="0">
                <a:latin typeface="微软雅黑" panose="020B0503020204020204" charset="-122"/>
                <a:ea typeface="微软雅黑" panose="020B0503020204020204" charset="-122"/>
                <a:cs typeface="微软雅黑" panose="020B0503020204020204" charset="-122"/>
              </a:rPr>
              <a:t>又是</a:t>
            </a:r>
            <a:r>
              <a:rPr lang="zh-CN" altLang="en-US" dirty="0">
                <a:latin typeface="微软雅黑" panose="020B0503020204020204" charset="-122"/>
                <a:ea typeface="微软雅黑" panose="020B0503020204020204" charset="-122"/>
                <a:cs typeface="微软雅黑" panose="020B0503020204020204" charset="-122"/>
              </a:rPr>
              <a:t>其</a:t>
            </a:r>
            <a:r>
              <a:rPr lang="zh-CN" altLang="zh-CN" dirty="0">
                <a:latin typeface="微软雅黑" panose="020B0503020204020204" charset="-122"/>
                <a:ea typeface="微软雅黑" panose="020B0503020204020204" charset="-122"/>
                <a:cs typeface="微软雅黑" panose="020B0503020204020204" charset="-122"/>
              </a:rPr>
              <a:t>的主要合金</a:t>
            </a:r>
            <a:r>
              <a:rPr lang="zh-CN" altLang="en-US" dirty="0">
                <a:latin typeface="微软雅黑" panose="020B0503020204020204" charset="-122"/>
                <a:ea typeface="微软雅黑" panose="020B0503020204020204" charset="-122"/>
                <a:cs typeface="微软雅黑" panose="020B0503020204020204" charset="-122"/>
              </a:rPr>
              <a:t>，</a:t>
            </a:r>
            <a:r>
              <a:rPr lang="zh-CN" altLang="zh-CN" dirty="0">
                <a:latin typeface="微软雅黑" panose="020B0503020204020204" charset="-122"/>
                <a:ea typeface="微软雅黑" panose="020B0503020204020204" charset="-122"/>
                <a:cs typeface="微软雅黑" panose="020B0503020204020204" charset="-122"/>
              </a:rPr>
              <a:t>下面的分析中，我们将整个机器人模型的材料均设定为</a:t>
            </a:r>
            <a:r>
              <a:rPr lang="en-US" altLang="zh-CN" dirty="0">
                <a:latin typeface="微软雅黑" panose="020B0503020204020204" charset="-122"/>
                <a:ea typeface="微软雅黑" panose="020B0503020204020204" charset="-122"/>
                <a:cs typeface="微软雅黑" panose="020B0503020204020204" charset="-122"/>
              </a:rPr>
              <a:t>6061-T651</a:t>
            </a:r>
            <a:r>
              <a:rPr lang="zh-CN" altLang="zh-CN" dirty="0">
                <a:latin typeface="微软雅黑" panose="020B0503020204020204" charset="-122"/>
                <a:ea typeface="微软雅黑" panose="020B0503020204020204" charset="-122"/>
                <a:cs typeface="微软雅黑" panose="020B0503020204020204" charset="-122"/>
              </a:rPr>
              <a:t>铝合金。</a:t>
            </a: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943367"/>
            <a:ext cx="3954780" cy="181800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nvGrpSpPr>
          <p:cNvPr id="19" name="组合 18"/>
          <p:cNvGrpSpPr/>
          <p:nvPr/>
        </p:nvGrpSpPr>
        <p:grpSpPr>
          <a:xfrm>
            <a:off x="11516467" y="6327419"/>
            <a:ext cx="777212" cy="492365"/>
            <a:chOff x="11381689" y="6427151"/>
            <a:chExt cx="777212" cy="492365"/>
          </a:xfrm>
        </p:grpSpPr>
        <p:sp>
          <p:nvSpPr>
            <p:cNvPr id="20" name="椭圆 1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18</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dirty="0"/>
              <a:t>机器人静力学分析</a:t>
            </a:r>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solidFill>
                  <a:schemeClr val="tx1">
                    <a:lumMod val="75000"/>
                    <a:lumOff val="25000"/>
                  </a:schemeClr>
                </a:solidFill>
              </a:rPr>
              <a:t>机器人极限工况分析</a:t>
            </a:r>
            <a:endParaRPr lang="zh-CN" altLang="en-US" sz="2800" b="1" dirty="0"/>
          </a:p>
        </p:txBody>
      </p:sp>
      <p:pic>
        <p:nvPicPr>
          <p:cNvPr id="11" name="图片 10" descr="图示&#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7325" y="1586230"/>
            <a:ext cx="5274310" cy="184277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2" name="图片 11" descr="图示&#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t="8801" b="10172"/>
          <a:stretch>
            <a:fillRect/>
          </a:stretch>
        </p:blipFill>
        <p:spPr bwMode="auto">
          <a:xfrm>
            <a:off x="2300605" y="3764280"/>
            <a:ext cx="3904529" cy="266700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3" name="图片 12" descr="图示&#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b="6520"/>
          <a:stretch>
            <a:fillRect/>
          </a:stretch>
        </p:blipFill>
        <p:spPr bwMode="auto">
          <a:xfrm>
            <a:off x="6858000" y="3664298"/>
            <a:ext cx="3378835" cy="2866964"/>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14" name="矩形: 圆角 13"/>
          <p:cNvSpPr/>
          <p:nvPr/>
        </p:nvSpPr>
        <p:spPr>
          <a:xfrm>
            <a:off x="8303577" y="2960830"/>
            <a:ext cx="1800543" cy="468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极限工况</a:t>
            </a:r>
            <a:r>
              <a:rPr lang="en-US" altLang="zh-CN" sz="2000" b="1" dirty="0"/>
              <a:t>1</a:t>
            </a:r>
            <a:endParaRPr lang="zh-CN" altLang="en-US" sz="2000" b="1" dirty="0"/>
          </a:p>
        </p:txBody>
      </p:sp>
      <p:sp>
        <p:nvSpPr>
          <p:cNvPr id="15" name="矩形: 圆角 14"/>
          <p:cNvSpPr/>
          <p:nvPr/>
        </p:nvSpPr>
        <p:spPr>
          <a:xfrm>
            <a:off x="493431" y="5583523"/>
            <a:ext cx="1652552" cy="465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极限工况</a:t>
            </a:r>
            <a:r>
              <a:rPr lang="en-US" altLang="zh-CN" sz="2000" b="1" dirty="0"/>
              <a:t>2</a:t>
            </a:r>
            <a:endParaRPr lang="zh-CN" altLang="en-US" sz="2000" b="1" dirty="0"/>
          </a:p>
        </p:txBody>
      </p:sp>
      <p:sp>
        <p:nvSpPr>
          <p:cNvPr id="16" name="矩形: 圆角 15"/>
          <p:cNvSpPr/>
          <p:nvPr/>
        </p:nvSpPr>
        <p:spPr>
          <a:xfrm>
            <a:off x="10391457" y="5481113"/>
            <a:ext cx="1556703" cy="48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极限工况</a:t>
            </a:r>
            <a:r>
              <a:rPr lang="en-US" altLang="zh-CN" sz="2000" b="1" dirty="0"/>
              <a:t>3</a:t>
            </a:r>
            <a:endParaRPr lang="zh-CN" altLang="en-US" sz="2000" b="1" dirty="0"/>
          </a:p>
        </p:txBody>
      </p:sp>
      <p:grpSp>
        <p:nvGrpSpPr>
          <p:cNvPr id="17" name="组合 16"/>
          <p:cNvGrpSpPr/>
          <p:nvPr/>
        </p:nvGrpSpPr>
        <p:grpSpPr>
          <a:xfrm>
            <a:off x="11516467" y="6327419"/>
            <a:ext cx="777212" cy="492365"/>
            <a:chOff x="11381689" y="6427151"/>
            <a:chExt cx="777212" cy="492365"/>
          </a:xfrm>
        </p:grpSpPr>
        <p:sp>
          <p:nvSpPr>
            <p:cNvPr id="18" name="椭圆 17"/>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19</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dirty="0"/>
              <a:t>机器人静力学分析</a:t>
            </a:r>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solidFill>
                  <a:schemeClr val="tx1">
                    <a:lumMod val="75000"/>
                    <a:lumOff val="25000"/>
                  </a:schemeClr>
                </a:solidFill>
              </a:rPr>
              <a:t>机器人极限工况分析</a:t>
            </a:r>
            <a:endParaRPr lang="zh-CN" altLang="en-US" sz="2800" b="1"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511" y="1610717"/>
            <a:ext cx="4783260" cy="406793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0125" y="1610717"/>
            <a:ext cx="4783260" cy="4068468"/>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2" name="矩形: 圆角 1"/>
          <p:cNvSpPr/>
          <p:nvPr/>
        </p:nvSpPr>
        <p:spPr>
          <a:xfrm>
            <a:off x="3220725" y="5912167"/>
            <a:ext cx="5364480" cy="410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极限工况</a:t>
            </a:r>
            <a:r>
              <a:rPr lang="en-US" altLang="zh-CN" sz="2000" b="1" dirty="0">
                <a:solidFill>
                  <a:schemeClr val="bg1"/>
                </a:solidFill>
              </a:rPr>
              <a:t>1</a:t>
            </a:r>
            <a:r>
              <a:rPr lang="zh-CN" altLang="en-US" sz="2000" b="1" dirty="0">
                <a:solidFill>
                  <a:schemeClr val="bg1"/>
                </a:solidFill>
              </a:rPr>
              <a:t>应力分析结果</a:t>
            </a:r>
          </a:p>
        </p:txBody>
      </p:sp>
      <p:grpSp>
        <p:nvGrpSpPr>
          <p:cNvPr id="19" name="组合 18"/>
          <p:cNvGrpSpPr/>
          <p:nvPr/>
        </p:nvGrpSpPr>
        <p:grpSpPr>
          <a:xfrm>
            <a:off x="11516467" y="6327419"/>
            <a:ext cx="777212" cy="492365"/>
            <a:chOff x="11381689" y="6427151"/>
            <a:chExt cx="777212" cy="492365"/>
          </a:xfrm>
        </p:grpSpPr>
        <p:sp>
          <p:nvSpPr>
            <p:cNvPr id="20" name="椭圆 19"/>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20</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dirty="0"/>
              <a:t>机器人静力学分析</a:t>
            </a:r>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solidFill>
                  <a:schemeClr val="tx1">
                    <a:lumMod val="75000"/>
                    <a:lumOff val="25000"/>
                  </a:schemeClr>
                </a:solidFill>
              </a:rPr>
              <a:t>机器人极限工况分析</a:t>
            </a:r>
            <a:endParaRPr lang="zh-CN" altLang="en-US" sz="2800" b="1" dirty="0"/>
          </a:p>
        </p:txBody>
      </p:sp>
      <p:sp>
        <p:nvSpPr>
          <p:cNvPr id="2" name="矩形: 圆角 1"/>
          <p:cNvSpPr/>
          <p:nvPr/>
        </p:nvSpPr>
        <p:spPr>
          <a:xfrm>
            <a:off x="3220725" y="5912167"/>
            <a:ext cx="5364480" cy="410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极限工况</a:t>
            </a:r>
            <a:r>
              <a:rPr lang="en-US" altLang="zh-CN" sz="2000" b="1" dirty="0"/>
              <a:t>2</a:t>
            </a:r>
            <a:r>
              <a:rPr lang="zh-CN" altLang="en-US" sz="2000" b="1" dirty="0"/>
              <a:t>应力分析结果</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924" y="1688929"/>
            <a:ext cx="4670129" cy="3972882"/>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780" y="1688929"/>
            <a:ext cx="4670664" cy="3972882"/>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grpSp>
        <p:nvGrpSpPr>
          <p:cNvPr id="14" name="组合 13"/>
          <p:cNvGrpSpPr/>
          <p:nvPr/>
        </p:nvGrpSpPr>
        <p:grpSpPr>
          <a:xfrm>
            <a:off x="11516467" y="6327419"/>
            <a:ext cx="777212" cy="492365"/>
            <a:chOff x="11381689" y="6427151"/>
            <a:chExt cx="777212" cy="492365"/>
          </a:xfrm>
        </p:grpSpPr>
        <p:sp>
          <p:nvSpPr>
            <p:cNvPr id="15" name="椭圆 14"/>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21</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dirty="0"/>
              <a:t>机器人静力学分析</a:t>
            </a:r>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solidFill>
                  <a:schemeClr val="tx1">
                    <a:lumMod val="75000"/>
                    <a:lumOff val="25000"/>
                  </a:schemeClr>
                </a:solidFill>
              </a:rPr>
              <a:t>机器人极限工况分析</a:t>
            </a:r>
            <a:endParaRPr lang="zh-CN" altLang="en-US" sz="2800" b="1" dirty="0"/>
          </a:p>
        </p:txBody>
      </p:sp>
      <p:sp>
        <p:nvSpPr>
          <p:cNvPr id="2" name="矩形: 圆角 1"/>
          <p:cNvSpPr/>
          <p:nvPr/>
        </p:nvSpPr>
        <p:spPr>
          <a:xfrm>
            <a:off x="3220725" y="5912167"/>
            <a:ext cx="5364480" cy="410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极限工况</a:t>
            </a:r>
            <a:r>
              <a:rPr lang="en-US" altLang="zh-CN" sz="2000" b="1" dirty="0"/>
              <a:t>3</a:t>
            </a:r>
            <a:r>
              <a:rPr lang="zh-CN" altLang="en-US" sz="2000" b="1" dirty="0"/>
              <a:t>应力分析结果</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5391" y="1757501"/>
            <a:ext cx="4670129" cy="3972943"/>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600" y="1757501"/>
            <a:ext cx="4670129" cy="397285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grpSp>
        <p:nvGrpSpPr>
          <p:cNvPr id="14" name="组合 13"/>
          <p:cNvGrpSpPr/>
          <p:nvPr/>
        </p:nvGrpSpPr>
        <p:grpSpPr>
          <a:xfrm>
            <a:off x="11516467" y="6327419"/>
            <a:ext cx="777212" cy="492365"/>
            <a:chOff x="11381689" y="6427151"/>
            <a:chExt cx="777212" cy="492365"/>
          </a:xfrm>
        </p:grpSpPr>
        <p:sp>
          <p:nvSpPr>
            <p:cNvPr id="15" name="椭圆 14"/>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22</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dirty="0"/>
              <a:t>机器人静力学分析</a:t>
            </a:r>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solidFill>
                  <a:schemeClr val="tx1">
                    <a:lumMod val="75000"/>
                    <a:lumOff val="25000"/>
                  </a:schemeClr>
                </a:solidFill>
              </a:rPr>
              <a:t>机器人极限工况分析</a:t>
            </a:r>
            <a:endParaRPr lang="zh-CN" altLang="en-US" sz="2800" b="1" dirty="0"/>
          </a:p>
        </p:txBody>
      </p:sp>
      <p:sp>
        <p:nvSpPr>
          <p:cNvPr id="2" name="矩形: 圆角 1"/>
          <p:cNvSpPr/>
          <p:nvPr/>
        </p:nvSpPr>
        <p:spPr>
          <a:xfrm>
            <a:off x="3220725" y="5912167"/>
            <a:ext cx="5364480" cy="410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三种极限工况下的位移分析结果</a:t>
            </a: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r="7244"/>
          <a:stretch>
            <a:fillRect/>
          </a:stretch>
        </p:blipFill>
        <p:spPr bwMode="auto">
          <a:xfrm>
            <a:off x="285947" y="1683564"/>
            <a:ext cx="3661213" cy="335724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r="8552" b="5278"/>
          <a:stretch>
            <a:fillRect/>
          </a:stretch>
        </p:blipFill>
        <p:spPr bwMode="auto">
          <a:xfrm>
            <a:off x="3974918" y="1659255"/>
            <a:ext cx="3838380" cy="3381554"/>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r="5588"/>
          <a:stretch>
            <a:fillRect/>
          </a:stretch>
        </p:blipFill>
        <p:spPr bwMode="auto">
          <a:xfrm>
            <a:off x="7841057" y="1683564"/>
            <a:ext cx="3726104" cy="335724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grpSp>
        <p:nvGrpSpPr>
          <p:cNvPr id="16" name="组合 15"/>
          <p:cNvGrpSpPr/>
          <p:nvPr/>
        </p:nvGrpSpPr>
        <p:grpSpPr>
          <a:xfrm>
            <a:off x="11516467" y="6327419"/>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23</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pPr algn="ctr">
              <a:lnSpc>
                <a:spcPct val="100000"/>
              </a:lnSpc>
            </a:pPr>
            <a:r>
              <a:rPr lang="zh-CN" altLang="en-US" b="1" dirty="0">
                <a:solidFill>
                  <a:schemeClr val="accent1"/>
                </a:solidFill>
              </a:rPr>
              <a:t>电机、减速器</a:t>
            </a:r>
            <a:br>
              <a:rPr lang="en-US" altLang="zh-CN" b="1" dirty="0">
                <a:solidFill>
                  <a:schemeClr val="accent1"/>
                </a:solidFill>
              </a:rPr>
            </a:br>
            <a:r>
              <a:rPr lang="zh-CN" altLang="en-US" b="1" dirty="0">
                <a:solidFill>
                  <a:schemeClr val="accent1"/>
                </a:solidFill>
              </a:rPr>
              <a:t>与传感器的选型</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电机、减速器与传感器的选型</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减速器选型</a:t>
            </a:r>
          </a:p>
        </p:txBody>
      </p:sp>
      <p:grpSp>
        <p:nvGrpSpPr>
          <p:cNvPr id="16" name="组合 15"/>
          <p:cNvGrpSpPr/>
          <p:nvPr/>
        </p:nvGrpSpPr>
        <p:grpSpPr>
          <a:xfrm>
            <a:off x="1153543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25</a:t>
              </a:r>
              <a:endParaRPr lang="zh-CN" altLang="en-US" sz="1800" b="1" dirty="0">
                <a:solidFill>
                  <a:schemeClr val="accent1"/>
                </a:solidFill>
              </a:endParaRPr>
            </a:p>
          </p:txBody>
        </p:sp>
      </p:grpSp>
      <p:sp>
        <p:nvSpPr>
          <p:cNvPr id="3" name="文本框 2"/>
          <p:cNvSpPr txBox="1"/>
          <p:nvPr/>
        </p:nvSpPr>
        <p:spPr>
          <a:xfrm>
            <a:off x="626110" y="1645920"/>
            <a:ext cx="10481230" cy="1337945"/>
          </a:xfrm>
          <a:prstGeom prst="rect">
            <a:avLst/>
          </a:prstGeom>
          <a:noFill/>
        </p:spPr>
        <p:txBody>
          <a:bodyPr wrap="square" rtlCol="0">
            <a:spAutoFit/>
          </a:bodyPr>
          <a:lstStyle/>
          <a:p>
            <a:pPr>
              <a:lnSpc>
                <a:spcPct val="150000"/>
              </a:lnSpc>
            </a:pPr>
            <a:r>
              <a:rPr lang="en-US" altLang="zh-CN" sz="1800" dirty="0">
                <a:effectLst/>
                <a:ea typeface="宋体" panose="02010600030101010101" pitchFamily="2" charset="-122"/>
                <a:cs typeface="Times New Roman" panose="02020603050405020304" pitchFamily="18" charset="0"/>
              </a:rPr>
              <a:t> </a:t>
            </a: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sz="1800" dirty="0">
                <a:effectLst/>
                <a:latin typeface="微软雅黑" panose="020B0503020204020204" charset="-122"/>
                <a:ea typeface="微软雅黑" panose="020B0503020204020204" charset="-122"/>
                <a:cs typeface="微软雅黑" panose="020B0503020204020204" charset="-122"/>
              </a:rPr>
              <a:t>关节设置的极限速度为</a:t>
            </a:r>
            <a:r>
              <a:rPr lang="en-US" altLang="zh-CN" sz="1800" dirty="0">
                <a:effectLst/>
                <a:latin typeface="微软雅黑" panose="020B0503020204020204" charset="-122"/>
                <a:ea typeface="微软雅黑" panose="020B0503020204020204" charset="-122"/>
                <a:cs typeface="微软雅黑" panose="020B0503020204020204" charset="-122"/>
              </a:rPr>
              <a:t> 2/3 π rad/s</a:t>
            </a:r>
            <a:r>
              <a:rPr lang="zh-CN" altLang="zh-CN" sz="1800" dirty="0">
                <a:effectLst/>
                <a:latin typeface="微软雅黑" panose="020B0503020204020204" charset="-122"/>
                <a:ea typeface="微软雅黑" panose="020B0503020204020204" charset="-122"/>
                <a:cs typeface="微软雅黑" panose="020B0503020204020204" charset="-122"/>
              </a:rPr>
              <a:t>，电机的额定转速一般为</a:t>
            </a:r>
            <a:r>
              <a:rPr lang="en-US" altLang="zh-CN" sz="1800" dirty="0">
                <a:effectLst/>
                <a:latin typeface="微软雅黑" panose="020B0503020204020204" charset="-122"/>
                <a:ea typeface="微软雅黑" panose="020B0503020204020204" charset="-122"/>
                <a:cs typeface="微软雅黑" panose="020B0503020204020204" charset="-122"/>
              </a:rPr>
              <a:t> 3000 r/min,</a:t>
            </a:r>
            <a:r>
              <a:rPr lang="zh-CN" altLang="zh-CN" sz="1800" dirty="0">
                <a:effectLst/>
                <a:latin typeface="微软雅黑" panose="020B0503020204020204" charset="-122"/>
                <a:ea typeface="微软雅黑" panose="020B0503020204020204" charset="-122"/>
                <a:cs typeface="微软雅黑" panose="020B0503020204020204" charset="-122"/>
              </a:rPr>
              <a:t>则可计算出减速比</a:t>
            </a:r>
            <a:r>
              <a:rPr lang="en-US" altLang="zh-CN" sz="1800" dirty="0">
                <a:effectLst/>
                <a:latin typeface="微软雅黑" panose="020B0503020204020204" charset="-122"/>
                <a:ea typeface="微软雅黑" panose="020B0503020204020204" charset="-122"/>
                <a:cs typeface="微软雅黑" panose="020B0503020204020204" charset="-122"/>
              </a:rPr>
              <a:t>i≥75</a:t>
            </a:r>
            <a:r>
              <a:rPr lang="zh-CN" altLang="zh-CN" sz="1800" dirty="0">
                <a:effectLst/>
                <a:latin typeface="微软雅黑" panose="020B0503020204020204" charset="-122"/>
                <a:ea typeface="微软雅黑" panose="020B0503020204020204" charset="-122"/>
                <a:cs typeface="微软雅黑" panose="020B0503020204020204" charset="-122"/>
              </a:rPr>
              <a:t>，设减速器的机械效率为</a:t>
            </a:r>
            <a:r>
              <a:rPr lang="en-US" altLang="zh-CN" sz="1800" dirty="0">
                <a:effectLst/>
                <a:latin typeface="微软雅黑" panose="020B0503020204020204" charset="-122"/>
                <a:ea typeface="微软雅黑" panose="020B0503020204020204" charset="-122"/>
                <a:cs typeface="微软雅黑" panose="020B0503020204020204" charset="-122"/>
              </a:rPr>
              <a:t>0.95</a:t>
            </a:r>
            <a:r>
              <a:rPr lang="zh-CN" altLang="zh-CN" sz="1800" dirty="0">
                <a:effectLst/>
                <a:latin typeface="微软雅黑" panose="020B0503020204020204" charset="-122"/>
                <a:ea typeface="微软雅黑" panose="020B0503020204020204" charset="-122"/>
                <a:cs typeface="微软雅黑" panose="020B0503020204020204" charset="-122"/>
              </a:rPr>
              <a:t>，则减速比为</a:t>
            </a:r>
            <a:r>
              <a:rPr lang="en-US" altLang="zh-CN" sz="1800" dirty="0">
                <a:effectLst/>
                <a:latin typeface="微软雅黑" panose="020B0503020204020204" charset="-122"/>
                <a:ea typeface="微软雅黑" panose="020B0503020204020204" charset="-122"/>
                <a:cs typeface="微软雅黑" panose="020B0503020204020204" charset="-122"/>
              </a:rPr>
              <a:t>i≥78.94</a:t>
            </a:r>
            <a:r>
              <a:rPr lang="zh-CN" altLang="zh-CN" sz="1800" dirty="0">
                <a:effectLst/>
                <a:latin typeface="微软雅黑" panose="020B0503020204020204" charset="-122"/>
                <a:ea typeface="微软雅黑" panose="020B0503020204020204" charset="-122"/>
                <a:cs typeface="微软雅黑" panose="020B0503020204020204" charset="-122"/>
              </a:rPr>
              <a:t>；取</a:t>
            </a:r>
            <a:r>
              <a:rPr lang="en-US" altLang="zh-CN" sz="1800" dirty="0" err="1">
                <a:effectLst/>
                <a:latin typeface="微软雅黑" panose="020B0503020204020204" charset="-122"/>
                <a:ea typeface="微软雅黑" panose="020B0503020204020204" charset="-122"/>
                <a:cs typeface="微软雅黑" panose="020B0503020204020204" charset="-122"/>
              </a:rPr>
              <a:t>i</a:t>
            </a:r>
            <a:r>
              <a:rPr lang="en-US" altLang="zh-CN" sz="1800" dirty="0">
                <a:effectLst/>
                <a:latin typeface="微软雅黑" panose="020B0503020204020204" charset="-122"/>
                <a:ea typeface="微软雅黑" panose="020B0503020204020204" charset="-122"/>
                <a:cs typeface="微软雅黑" panose="020B0503020204020204" charset="-122"/>
              </a:rPr>
              <a:t> = 79</a:t>
            </a:r>
            <a:r>
              <a:rPr lang="zh-CN" altLang="zh-CN" sz="1800" dirty="0">
                <a:effectLst/>
                <a:latin typeface="微软雅黑" panose="020B0503020204020204" charset="-122"/>
                <a:ea typeface="微软雅黑" panose="020B0503020204020204" charset="-122"/>
                <a:cs typeface="微软雅黑" panose="020B0503020204020204" charset="-122"/>
              </a:rPr>
              <a:t>，对比减速器参数表，再结合之后的最大转矩，得到结果</a:t>
            </a:r>
            <a:r>
              <a:rPr lang="zh-CN" altLang="zh-CN" sz="1800" kern="100" dirty="0">
                <a:effectLst/>
                <a:latin typeface="微软雅黑" panose="020B0503020204020204" charset="-122"/>
                <a:ea typeface="微软雅黑" panose="020B0503020204020204" charset="-122"/>
                <a:cs typeface="微软雅黑" panose="020B0503020204020204" charset="-122"/>
              </a:rPr>
              <a:t>如下：</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0" y="3245076"/>
            <a:ext cx="6723862" cy="1865292"/>
          </a:xfrm>
          <a:prstGeom prst="rect">
            <a:avLst/>
          </a:prstGeom>
          <a:noFill/>
          <a:ln>
            <a:noFill/>
          </a:ln>
        </p:spPr>
      </p:pic>
      <p:sp>
        <p:nvSpPr>
          <p:cNvPr id="4" name="矩形: 圆角 3"/>
          <p:cNvSpPr/>
          <p:nvPr/>
        </p:nvSpPr>
        <p:spPr>
          <a:xfrm>
            <a:off x="1907781" y="5212080"/>
            <a:ext cx="4495800" cy="501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减速器选型表</a:t>
            </a:r>
          </a:p>
        </p:txBody>
      </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2207" t="27700" r="2345" b="1184"/>
          <a:stretch>
            <a:fillRect/>
          </a:stretch>
        </p:blipFill>
        <p:spPr bwMode="auto">
          <a:xfrm>
            <a:off x="7419975" y="2735580"/>
            <a:ext cx="4145915" cy="4122420"/>
          </a:xfrm>
          <a:prstGeom prst="rect">
            <a:avLst/>
          </a:prstGeom>
          <a:noFill/>
          <a:ln>
            <a:noFill/>
          </a:ln>
        </p:spPr>
      </p:pic>
      <p:sp>
        <p:nvSpPr>
          <p:cNvPr id="5" name="矩形: 圆角 4"/>
          <p:cNvSpPr/>
          <p:nvPr/>
        </p:nvSpPr>
        <p:spPr>
          <a:xfrm>
            <a:off x="5212080" y="6177336"/>
            <a:ext cx="2076932"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减速器参数表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电机、减速器与传感器的选型</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电机选型</a:t>
            </a:r>
          </a:p>
        </p:txBody>
      </p:sp>
      <p:grpSp>
        <p:nvGrpSpPr>
          <p:cNvPr id="16" name="组合 15"/>
          <p:cNvGrpSpPr/>
          <p:nvPr/>
        </p:nvGrpSpPr>
        <p:grpSpPr>
          <a:xfrm>
            <a:off x="1147312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26</a:t>
              </a:r>
              <a:endParaRPr lang="zh-CN" altLang="en-US" sz="1800" b="1" dirty="0">
                <a:solidFill>
                  <a:schemeClr val="accent1"/>
                </a:solidFill>
              </a:endParaRPr>
            </a:p>
          </p:txBody>
        </p:sp>
      </p:grpSp>
      <p:sp>
        <p:nvSpPr>
          <p:cNvPr id="14" name="文本框 13"/>
          <p:cNvSpPr txBox="1"/>
          <p:nvPr/>
        </p:nvSpPr>
        <p:spPr>
          <a:xfrm>
            <a:off x="626110" y="1727972"/>
            <a:ext cx="10481230" cy="1337945"/>
          </a:xfrm>
          <a:prstGeom prst="rect">
            <a:avLst/>
          </a:prstGeom>
          <a:noFill/>
        </p:spPr>
        <p:txBody>
          <a:bodyPr wrap="square" rtlCol="0">
            <a:spAutoFit/>
          </a:bodyPr>
          <a:lstStyle/>
          <a:p>
            <a:pPr>
              <a:lnSpc>
                <a:spcPct val="150000"/>
              </a:lnSpc>
            </a:pPr>
            <a:r>
              <a:rPr lang="en-US" altLang="zh-CN" sz="1800" dirty="0">
                <a:effectLst/>
                <a:ea typeface="宋体" panose="02010600030101010101" pitchFamily="2" charset="-122"/>
                <a:cs typeface="Times New Roman" panose="02020603050405020304" pitchFamily="18" charset="0"/>
              </a:rPr>
              <a:t>     </a:t>
            </a: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sz="1800" dirty="0">
                <a:effectLst/>
                <a:latin typeface="微软雅黑" panose="020B0503020204020204" charset="-122"/>
                <a:ea typeface="微软雅黑" panose="020B0503020204020204" charset="-122"/>
                <a:cs typeface="微软雅黑" panose="020B0503020204020204" charset="-122"/>
              </a:rPr>
              <a:t>在末端负载为</a:t>
            </a:r>
            <a:r>
              <a:rPr lang="en-US" altLang="zh-CN" sz="1800" dirty="0">
                <a:effectLst/>
                <a:latin typeface="微软雅黑" panose="020B0503020204020204" charset="-122"/>
                <a:ea typeface="微软雅黑" panose="020B0503020204020204" charset="-122"/>
                <a:cs typeface="微软雅黑" panose="020B0503020204020204" charset="-122"/>
              </a:rPr>
              <a:t>3Kg</a:t>
            </a:r>
            <a:r>
              <a:rPr lang="zh-CN" altLang="zh-CN" sz="1800" dirty="0">
                <a:effectLst/>
                <a:latin typeface="微软雅黑" panose="020B0503020204020204" charset="-122"/>
                <a:ea typeface="微软雅黑" panose="020B0503020204020204" charset="-122"/>
                <a:cs typeface="微软雅黑" panose="020B0503020204020204" charset="-122"/>
              </a:rPr>
              <a:t>的情况下，通过</a:t>
            </a:r>
            <a:r>
              <a:rPr lang="en-US" altLang="zh-CN" sz="1800" dirty="0">
                <a:effectLst/>
                <a:latin typeface="微软雅黑" panose="020B0503020204020204" charset="-122"/>
                <a:ea typeface="微软雅黑" panose="020B0503020204020204" charset="-122"/>
                <a:cs typeface="微软雅黑" panose="020B0503020204020204" charset="-122"/>
              </a:rPr>
              <a:t>SolidWorks</a:t>
            </a:r>
            <a:r>
              <a:rPr lang="zh-CN" altLang="zh-CN" sz="1800" dirty="0">
                <a:effectLst/>
                <a:latin typeface="微软雅黑" panose="020B0503020204020204" charset="-122"/>
                <a:ea typeface="微软雅黑" panose="020B0503020204020204" charset="-122"/>
                <a:cs typeface="微软雅黑" panose="020B0503020204020204" charset="-122"/>
              </a:rPr>
              <a:t>对机器人极限工况下进行分析，得到了各个关节的最大扭矩，在取减速比为</a:t>
            </a:r>
            <a:r>
              <a:rPr lang="en-US" altLang="zh-CN" sz="1800" dirty="0">
                <a:effectLst/>
                <a:latin typeface="微软雅黑" panose="020B0503020204020204" charset="-122"/>
                <a:ea typeface="微软雅黑" panose="020B0503020204020204" charset="-122"/>
                <a:cs typeface="微软雅黑" panose="020B0503020204020204" charset="-122"/>
              </a:rPr>
              <a:t>80</a:t>
            </a:r>
            <a:r>
              <a:rPr lang="zh-CN" altLang="zh-CN" sz="1800" dirty="0">
                <a:effectLst/>
                <a:latin typeface="微软雅黑" panose="020B0503020204020204" charset="-122"/>
                <a:ea typeface="微软雅黑" panose="020B0503020204020204" charset="-122"/>
                <a:cs typeface="微软雅黑" panose="020B0503020204020204" charset="-122"/>
              </a:rPr>
              <a:t>的情况下进行计算，得到等效最大扭矩，最终对应电机参数表得到如下结果：</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60" y="3070527"/>
            <a:ext cx="7279452" cy="2019300"/>
          </a:xfrm>
          <a:prstGeom prst="rect">
            <a:avLst/>
          </a:prstGeom>
          <a:noFill/>
          <a:ln>
            <a:noFill/>
          </a:ln>
        </p:spPr>
      </p:pic>
      <p:sp>
        <p:nvSpPr>
          <p:cNvPr id="20" name="矩形: 圆角 19"/>
          <p:cNvSpPr/>
          <p:nvPr/>
        </p:nvSpPr>
        <p:spPr>
          <a:xfrm>
            <a:off x="1787073" y="5304940"/>
            <a:ext cx="4495800" cy="501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电机选型表</a:t>
            </a: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91268" y="2863349"/>
            <a:ext cx="3780155" cy="3816350"/>
          </a:xfrm>
          <a:prstGeom prst="rect">
            <a:avLst/>
          </a:prstGeom>
          <a:noFill/>
        </p:spPr>
      </p:pic>
      <p:sp>
        <p:nvSpPr>
          <p:cNvPr id="22" name="矩形: 圆角 21"/>
          <p:cNvSpPr/>
          <p:nvPr/>
        </p:nvSpPr>
        <p:spPr>
          <a:xfrm>
            <a:off x="5440680" y="6180144"/>
            <a:ext cx="2076932"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电机参数表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电机、减速器与传感器的选型</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协作机器人传感器</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27</a:t>
              </a:r>
              <a:endParaRPr lang="zh-CN" altLang="en-US" sz="1800" b="1" dirty="0">
                <a:solidFill>
                  <a:schemeClr val="accent1"/>
                </a:solidFill>
              </a:endParaRPr>
            </a:p>
          </p:txBody>
        </p:sp>
      </p:grpSp>
      <p:sp>
        <p:nvSpPr>
          <p:cNvPr id="2" name="矩形: 圆角 1"/>
          <p:cNvSpPr/>
          <p:nvPr/>
        </p:nvSpPr>
        <p:spPr>
          <a:xfrm>
            <a:off x="862892" y="1761012"/>
            <a:ext cx="481457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effectLst/>
                <a:latin typeface="微软雅黑" panose="020B0503020204020204" charset="-122"/>
                <a:ea typeface="微软雅黑" panose="020B0503020204020204" charset="-122"/>
                <a:cs typeface="Times New Roman" panose="02020603050405020304" pitchFamily="18" charset="0"/>
              </a:rPr>
              <a:t>基于力矩传感器的碰撞检测</a:t>
            </a:r>
            <a:endParaRPr lang="zh-CN" altLang="en-US" sz="2400" b="1" dirty="0">
              <a:latin typeface="微软雅黑" panose="020B0503020204020204" charset="-122"/>
              <a:ea typeface="微软雅黑" panose="020B0503020204020204" charset="-122"/>
            </a:endParaRPr>
          </a:p>
        </p:txBody>
      </p:sp>
      <p:sp>
        <p:nvSpPr>
          <p:cNvPr id="3" name="文本框 2"/>
          <p:cNvSpPr txBox="1"/>
          <p:nvPr/>
        </p:nvSpPr>
        <p:spPr>
          <a:xfrm>
            <a:off x="237905" y="2457588"/>
            <a:ext cx="5561330" cy="3415030"/>
          </a:xfrm>
          <a:prstGeom prst="rect">
            <a:avLst/>
          </a:prstGeom>
          <a:noFill/>
        </p:spPr>
        <p:txBody>
          <a:bodyPr wrap="square" rtlCol="0">
            <a:spAutoFit/>
          </a:bodyPr>
          <a:lstStyle/>
          <a:p>
            <a:pPr marL="457200" indent="304800">
              <a:lnSpc>
                <a:spcPct val="150000"/>
              </a:lnSpc>
            </a:pPr>
            <a:r>
              <a:rPr lang="en-US" altLang="zh-CN" sz="1800" dirty="0">
                <a:effectLst/>
                <a:latin typeface="Palatino"/>
                <a:ea typeface="宋体" panose="02010600030101010101" pitchFamily="2" charset="-122"/>
                <a:cs typeface="Times New Roman" panose="02020603050405020304" pitchFamily="18" charset="0"/>
              </a:rPr>
              <a:t>  </a:t>
            </a: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sz="1800" dirty="0">
                <a:effectLst/>
                <a:latin typeface="微软雅黑" panose="020B0503020204020204" charset="-122"/>
                <a:ea typeface="微软雅黑" panose="020B0503020204020204" charset="-122"/>
                <a:cs typeface="微软雅黑" panose="020B0503020204020204" charset="-122"/>
              </a:rPr>
              <a:t>由于很多现有机器人机械结构不便改动，在很多情况下使用皮肤传感器和视觉传感器并不现实。使用力矩传感器可以有效解决这个问题，因为其通常位于机器人的关节处，几乎不需要改变机器人现有机械结构，故力矩传感器是更常用的解决办法。力矩传感器的工作原理也较为简单：弹性体中的电阻应变片受到外力时电阻会发生变化，导致电路电压输出也发生变化。</a:t>
            </a:r>
          </a:p>
        </p:txBody>
      </p:sp>
      <p:sp>
        <p:nvSpPr>
          <p:cNvPr id="19" name="矩形: 圆角 18"/>
          <p:cNvSpPr/>
          <p:nvPr/>
        </p:nvSpPr>
        <p:spPr>
          <a:xfrm>
            <a:off x="6092844" y="1761012"/>
            <a:ext cx="481457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cs typeface="Times New Roman" panose="02020603050405020304" pitchFamily="18" charset="0"/>
              </a:rPr>
              <a:t>基于</a:t>
            </a:r>
            <a:r>
              <a:rPr lang="zh-CN" altLang="en-US" sz="2400" b="1" dirty="0">
                <a:latin typeface="微软雅黑" panose="020B0503020204020204" charset="-122"/>
                <a:ea typeface="微软雅黑" panose="020B0503020204020204" charset="-122"/>
                <a:cs typeface="Times New Roman" panose="02020603050405020304" pitchFamily="18" charset="0"/>
              </a:rPr>
              <a:t>皮肤</a:t>
            </a:r>
            <a:r>
              <a:rPr lang="zh-CN" altLang="zh-CN" sz="2400" b="1" dirty="0">
                <a:latin typeface="微软雅黑" panose="020B0503020204020204" charset="-122"/>
                <a:ea typeface="微软雅黑" panose="020B0503020204020204" charset="-122"/>
                <a:cs typeface="Times New Roman" panose="02020603050405020304" pitchFamily="18" charset="0"/>
              </a:rPr>
              <a:t>传感器的碰撞监测</a:t>
            </a:r>
            <a:endParaRPr lang="zh-CN" altLang="en-US" sz="2400" b="1" dirty="0">
              <a:latin typeface="微软雅黑" panose="020B0503020204020204" charset="-122"/>
              <a:ea typeface="微软雅黑" panose="020B0503020204020204" charset="-122"/>
              <a:cs typeface="Times New Roman" panose="02020603050405020304" pitchFamily="18" charset="0"/>
            </a:endParaRPr>
          </a:p>
        </p:txBody>
      </p:sp>
      <p:sp>
        <p:nvSpPr>
          <p:cNvPr id="23" name="文本框 22"/>
          <p:cNvSpPr txBox="1"/>
          <p:nvPr/>
        </p:nvSpPr>
        <p:spPr>
          <a:xfrm>
            <a:off x="5546010" y="2689243"/>
            <a:ext cx="5561330" cy="2584450"/>
          </a:xfrm>
          <a:prstGeom prst="rect">
            <a:avLst/>
          </a:prstGeom>
          <a:noFill/>
        </p:spPr>
        <p:txBody>
          <a:bodyPr wrap="square" rtlCol="0">
            <a:spAutoFit/>
          </a:bodyPr>
          <a:lstStyle/>
          <a:p>
            <a:pPr marL="457200" indent="304800">
              <a:lnSpc>
                <a:spcPct val="150000"/>
              </a:lnSpc>
            </a:pP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sz="1800" dirty="0">
                <a:effectLst/>
                <a:latin typeface="微软雅黑" panose="020B0503020204020204" charset="-122"/>
                <a:ea typeface="微软雅黑" panose="020B0503020204020204" charset="-122"/>
                <a:cs typeface="微软雅黑" panose="020B0503020204020204" charset="-122"/>
              </a:rPr>
              <a:t>皮肤传感器是一种被称作“智能皮肤”的新型材料，将皮肤传感器覆盖在机械臂表面可以起到很好的碰撞检测效果。这种材料的灵敏度很高，可以在碰撞发生的瞬间完成感知和识别。除此之外，这种材料对于碰撞有较好的缓冲作用，故可以减轻碰撞对机器人的损害</a:t>
            </a:r>
            <a:r>
              <a:rPr lang="zh-CN" altLang="en-US" sz="1800" dirty="0">
                <a:effectLst/>
                <a:latin typeface="微软雅黑" panose="020B0503020204020204" charset="-122"/>
                <a:ea typeface="微软雅黑" panose="020B0503020204020204" charset="-122"/>
                <a:cs typeface="微软雅黑" panose="020B0503020204020204" charset="-122"/>
              </a:rPr>
              <a:t>。</a:t>
            </a:r>
            <a:endParaRPr lang="zh-CN" altLang="zh-CN" sz="1800" dirty="0">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r>
              <a:rPr lang="zh-CN" altLang="en-US" dirty="0"/>
              <a:t>协作机械臂</a:t>
            </a:r>
            <a:br>
              <a:rPr lang="en-US" altLang="zh-CN" dirty="0"/>
            </a:br>
            <a:r>
              <a:rPr lang="zh-CN" altLang="en-US" dirty="0"/>
              <a:t>特点及发展概述</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电机、减速器与传感器的选型</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协作机器人传感器</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28</a:t>
              </a:r>
              <a:endParaRPr lang="zh-CN" altLang="en-US" sz="1800" b="1" dirty="0">
                <a:solidFill>
                  <a:schemeClr val="accent1"/>
                </a:solidFill>
              </a:endParaRPr>
            </a:p>
          </p:txBody>
        </p:sp>
      </p:grpSp>
      <p:sp>
        <p:nvSpPr>
          <p:cNvPr id="2" name="矩形: 圆角 1"/>
          <p:cNvSpPr/>
          <p:nvPr/>
        </p:nvSpPr>
        <p:spPr>
          <a:xfrm>
            <a:off x="862892" y="1761012"/>
            <a:ext cx="481457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effectLst/>
                <a:latin typeface="微软雅黑" panose="020B0503020204020204" charset="-122"/>
                <a:ea typeface="微软雅黑" panose="020B0503020204020204" charset="-122"/>
                <a:cs typeface="Times New Roman" panose="02020603050405020304" pitchFamily="18" charset="0"/>
              </a:rPr>
              <a:t>基于</a:t>
            </a:r>
            <a:r>
              <a:rPr lang="zh-CN" altLang="en-US" sz="2400" b="1" dirty="0">
                <a:latin typeface="微软雅黑" panose="020B0503020204020204" charset="-122"/>
                <a:ea typeface="微软雅黑" panose="020B0503020204020204" charset="-122"/>
                <a:cs typeface="Times New Roman" panose="02020603050405020304" pitchFamily="18" charset="0"/>
              </a:rPr>
              <a:t>视觉</a:t>
            </a:r>
            <a:r>
              <a:rPr lang="zh-CN" altLang="zh-CN" sz="2400" b="1" dirty="0">
                <a:effectLst/>
                <a:latin typeface="微软雅黑" panose="020B0503020204020204" charset="-122"/>
                <a:ea typeface="微软雅黑" panose="020B0503020204020204" charset="-122"/>
                <a:cs typeface="Times New Roman" panose="02020603050405020304" pitchFamily="18" charset="0"/>
              </a:rPr>
              <a:t>传感器的碰撞检测</a:t>
            </a:r>
            <a:endParaRPr lang="zh-CN" altLang="en-US" sz="2400" b="1" dirty="0">
              <a:latin typeface="微软雅黑" panose="020B0503020204020204" charset="-122"/>
              <a:ea typeface="微软雅黑" panose="020B0503020204020204" charset="-122"/>
            </a:endParaRPr>
          </a:p>
        </p:txBody>
      </p:sp>
      <p:sp>
        <p:nvSpPr>
          <p:cNvPr id="3" name="文本框 2"/>
          <p:cNvSpPr txBox="1"/>
          <p:nvPr/>
        </p:nvSpPr>
        <p:spPr>
          <a:xfrm>
            <a:off x="237905" y="2457588"/>
            <a:ext cx="5561330" cy="4661535"/>
          </a:xfrm>
          <a:prstGeom prst="rect">
            <a:avLst/>
          </a:prstGeom>
          <a:noFill/>
        </p:spPr>
        <p:txBody>
          <a:bodyPr wrap="square" rtlCol="0">
            <a:spAutoFit/>
          </a:bodyPr>
          <a:lstStyle/>
          <a:p>
            <a:pPr marL="457200" indent="304800">
              <a:lnSpc>
                <a:spcPct val="150000"/>
              </a:lnSpc>
            </a:pPr>
            <a:r>
              <a:rPr lang="en-US" altLang="zh-CN" sz="1800" dirty="0">
                <a:effectLst/>
                <a:latin typeface="Palatino"/>
                <a:ea typeface="宋体" panose="02010600030101010101" pitchFamily="2" charset="-122"/>
                <a:cs typeface="Times New Roman" panose="02020603050405020304" pitchFamily="18" charset="0"/>
              </a:rPr>
              <a:t>   </a:t>
            </a:r>
            <a:r>
              <a:rPr lang="zh-CN" altLang="zh-CN" sz="1800" dirty="0">
                <a:effectLst/>
                <a:latin typeface="微软雅黑" panose="020B0503020204020204" charset="-122"/>
                <a:ea typeface="微软雅黑" panose="020B0503020204020204" charset="-122"/>
                <a:cs typeface="Times New Roman" panose="02020603050405020304" pitchFamily="18" charset="0"/>
              </a:rPr>
              <a:t>使用视觉传感器可以避免在机器人表面安装额外的设备，在制造成本上会比比皮肤传感器有所减少，因此视觉传感器的使用会更多，但算法则更加复杂。微软公司曾使用虚拟阻抗控制来避免碰撞，从而最小化对原始任务的干扰。虚拟阻抗控制在风险空间中运行，这是一个描述所有即将发生碰撞可能性的矢量空间，旨在以一致的相应来规避所有风险，从而创造可靠的人机交互体验。仿真实验</a:t>
            </a:r>
            <a:r>
              <a:rPr lang="zh-CN" altLang="en-US" sz="1800" dirty="0">
                <a:effectLst/>
                <a:latin typeface="微软雅黑" panose="020B0503020204020204" charset="-122"/>
                <a:ea typeface="微软雅黑" panose="020B0503020204020204" charset="-122"/>
                <a:cs typeface="Times New Roman" panose="02020603050405020304" pitchFamily="18" charset="0"/>
              </a:rPr>
              <a:t>结果表明，</a:t>
            </a:r>
            <a:r>
              <a:rPr lang="zh-CN" altLang="zh-CN" sz="1800" dirty="0">
                <a:effectLst/>
                <a:latin typeface="微软雅黑" panose="020B0503020204020204" charset="-122"/>
                <a:ea typeface="微软雅黑" panose="020B0503020204020204" charset="-122"/>
                <a:cs typeface="Times New Roman" panose="02020603050405020304" pitchFamily="18" charset="0"/>
              </a:rPr>
              <a:t>该方法几乎适用于所有周围有人的工作场景。</a:t>
            </a:r>
          </a:p>
          <a:p>
            <a:pPr marL="457200" indent="304800">
              <a:lnSpc>
                <a:spcPct val="150000"/>
              </a:lnSpc>
            </a:pPr>
            <a:endParaRPr lang="zh-CN" altLang="zh-CN" sz="1800" dirty="0">
              <a:effectLst/>
              <a:latin typeface="微软雅黑" panose="020B0503020204020204" charset="-122"/>
              <a:ea typeface="微软雅黑" panose="020B0503020204020204" charset="-122"/>
              <a:cs typeface="Times New Roman" panose="02020603050405020304" pitchFamily="18" charset="0"/>
            </a:endParaRPr>
          </a:p>
        </p:txBody>
      </p:sp>
      <p:sp>
        <p:nvSpPr>
          <p:cNvPr id="19" name="矩形: 圆角 18"/>
          <p:cNvSpPr/>
          <p:nvPr/>
        </p:nvSpPr>
        <p:spPr>
          <a:xfrm>
            <a:off x="6092844" y="1761012"/>
            <a:ext cx="481457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charset="-122"/>
                <a:ea typeface="微软雅黑" panose="020B0503020204020204" charset="-122"/>
                <a:cs typeface="Times New Roman" panose="02020603050405020304" pitchFamily="18" charset="0"/>
              </a:rPr>
              <a:t>基于</a:t>
            </a:r>
            <a:r>
              <a:rPr lang="zh-CN" altLang="en-US" sz="2400" b="1" dirty="0">
                <a:latin typeface="微软雅黑" panose="020B0503020204020204" charset="-122"/>
                <a:ea typeface="微软雅黑" panose="020B0503020204020204" charset="-122"/>
                <a:cs typeface="Times New Roman" panose="02020603050405020304" pitchFamily="18" charset="0"/>
              </a:rPr>
              <a:t>加速度</a:t>
            </a:r>
            <a:r>
              <a:rPr lang="zh-CN" altLang="zh-CN" sz="2400" b="1" dirty="0">
                <a:latin typeface="微软雅黑" panose="020B0503020204020204" charset="-122"/>
                <a:ea typeface="微软雅黑" panose="020B0503020204020204" charset="-122"/>
                <a:cs typeface="Times New Roman" panose="02020603050405020304" pitchFamily="18" charset="0"/>
              </a:rPr>
              <a:t>传感器的碰撞监测</a:t>
            </a:r>
            <a:endParaRPr lang="zh-CN" altLang="en-US" sz="2400" b="1" dirty="0">
              <a:latin typeface="微软雅黑" panose="020B0503020204020204" charset="-122"/>
              <a:ea typeface="微软雅黑" panose="020B0503020204020204" charset="-122"/>
              <a:cs typeface="Times New Roman" panose="02020603050405020304" pitchFamily="18" charset="0"/>
            </a:endParaRPr>
          </a:p>
        </p:txBody>
      </p:sp>
      <p:sp>
        <p:nvSpPr>
          <p:cNvPr id="23" name="文本框 22"/>
          <p:cNvSpPr txBox="1"/>
          <p:nvPr/>
        </p:nvSpPr>
        <p:spPr>
          <a:xfrm>
            <a:off x="5546010" y="2345749"/>
            <a:ext cx="5561330" cy="4246245"/>
          </a:xfrm>
          <a:prstGeom prst="rect">
            <a:avLst/>
          </a:prstGeom>
          <a:noFill/>
        </p:spPr>
        <p:txBody>
          <a:bodyPr wrap="square" rtlCol="0">
            <a:spAutoFit/>
          </a:bodyPr>
          <a:lstStyle/>
          <a:p>
            <a:pPr marL="457200" indent="304800">
              <a:lnSpc>
                <a:spcPct val="150000"/>
              </a:lnSpc>
            </a:pPr>
            <a:r>
              <a:rPr lang="en-US" altLang="zh-CN" sz="1800" dirty="0">
                <a:effectLst/>
                <a:latin typeface="Palatino"/>
                <a:ea typeface="宋体" panose="02010600030101010101" pitchFamily="2" charset="-122"/>
                <a:cs typeface="Times New Roman" panose="02020603050405020304" pitchFamily="18" charset="0"/>
              </a:rPr>
              <a:t>  </a:t>
            </a:r>
            <a:r>
              <a:rPr lang="zh-CN" altLang="zh-CN" sz="1800" dirty="0">
                <a:effectLst/>
                <a:latin typeface="微软雅黑" panose="020B0503020204020204" charset="-122"/>
                <a:ea typeface="微软雅黑" panose="020B0503020204020204" charset="-122"/>
                <a:cs typeface="Times New Roman" panose="02020603050405020304" pitchFamily="18" charset="0"/>
              </a:rPr>
              <a:t>加速度传感器的工作原理与力矩传感器比较类似。即外在干扰力的作用会使机械臂偏离设定的工作轨迹，即机械臂的速度和加速度会发生变化。对机械臂进行动力学建模可以得到机械臂在既定状态下的动力学参数的理论值，通过与实际值对比即可判断是否存在外部干扰。但是加速度会影响很多物理量，同时加速度传感器有随机误差、温漂、零漂等误差源，因此只靠分析加速度的变化很难对碰撞进行有效监测，故加速度传感器常和其他传感器同时使用并作为辅助。</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pPr algn="ctr">
              <a:lnSpc>
                <a:spcPct val="100000"/>
              </a:lnSpc>
            </a:pPr>
            <a:r>
              <a:rPr lang="zh-CN" altLang="en-US" b="1" dirty="0">
                <a:solidFill>
                  <a:schemeClr val="accent1"/>
                </a:solidFill>
              </a:rPr>
              <a:t>基于</a:t>
            </a:r>
            <a:br>
              <a:rPr lang="en-US" altLang="zh-CN" b="1" dirty="0">
                <a:solidFill>
                  <a:schemeClr val="accent1"/>
                </a:solidFill>
              </a:rPr>
            </a:br>
            <a:r>
              <a:rPr lang="en-US" altLang="zh-CN" b="1" dirty="0">
                <a:solidFill>
                  <a:schemeClr val="accent1"/>
                </a:solidFill>
              </a:rPr>
              <a:t>MATLAB</a:t>
            </a:r>
            <a:r>
              <a:rPr lang="zh-CN" altLang="en-US" b="1" dirty="0">
                <a:solidFill>
                  <a:schemeClr val="accent1"/>
                </a:solidFill>
              </a:rPr>
              <a:t>的仿真分析</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正向运动学</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30</a:t>
              </a:r>
              <a:endParaRPr lang="zh-CN" altLang="en-US" sz="1800" b="1" dirty="0">
                <a:solidFill>
                  <a:schemeClr val="accent1"/>
                </a:solidFill>
              </a:endParaRPr>
            </a:p>
          </p:txBody>
        </p:sp>
      </p:grpSp>
      <p:sp>
        <p:nvSpPr>
          <p:cNvPr id="4" name="文本框 3"/>
          <p:cNvSpPr txBox="1"/>
          <p:nvPr/>
        </p:nvSpPr>
        <p:spPr>
          <a:xfrm>
            <a:off x="626110" y="1489516"/>
            <a:ext cx="10255250" cy="2861310"/>
          </a:xfrm>
          <a:prstGeom prst="rect">
            <a:avLst/>
          </a:prstGeom>
          <a:noFill/>
        </p:spPr>
        <p:txBody>
          <a:bodyPr wrap="square" rtlCol="0">
            <a:spAutoFit/>
          </a:bodyPr>
          <a:lstStyle/>
          <a:p>
            <a:pPr indent="304800" algn="just">
              <a:lnSpc>
                <a:spcPct val="150000"/>
              </a:lnSpc>
            </a:pP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通过建立</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D-H</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坐标系进行机器人正向运动学计算的步骤如下：</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 </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为连杆编号</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b. </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从基座到末端，为连杆逐一建立局部坐标系，顺序依次为</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z</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轴、</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x</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轴、</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y</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轴</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c. </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列出包含每个连杆的</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D-H</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参数表</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d. </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计算相邻两个连杆间的齐次变换矩阵</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e. </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根据连杆间齐次变换矩阵计算末端坐标系相对基座标的位姿齐次变换矩阵</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25" name="图片 24"/>
          <p:cNvPicPr>
            <a:picLocks noChangeAspect="1"/>
          </p:cNvPicPr>
          <p:nvPr/>
        </p:nvPicPr>
        <p:blipFill rotWithShape="1">
          <a:blip r:embed="rId3"/>
          <a:srcRect t="4364"/>
          <a:stretch>
            <a:fillRect/>
          </a:stretch>
        </p:blipFill>
        <p:spPr>
          <a:xfrm>
            <a:off x="1719226" y="4189213"/>
            <a:ext cx="8753548" cy="24226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正向运动学</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31</a:t>
              </a:r>
              <a:endParaRPr lang="zh-CN" altLang="en-US" sz="1800" b="1" dirty="0">
                <a:solidFill>
                  <a:schemeClr val="accent1"/>
                </a:solidFill>
              </a:endParaRPr>
            </a:p>
          </p:txBody>
        </p:sp>
      </p:grpSp>
      <p:sp>
        <p:nvSpPr>
          <p:cNvPr id="4" name="文本框 3"/>
          <p:cNvSpPr txBox="1"/>
          <p:nvPr/>
        </p:nvSpPr>
        <p:spPr>
          <a:xfrm>
            <a:off x="626110" y="1619848"/>
            <a:ext cx="10255250" cy="368300"/>
          </a:xfrm>
          <a:prstGeom prst="rect">
            <a:avLst/>
          </a:prstGeom>
          <a:noFill/>
        </p:spPr>
        <p:txBody>
          <a:bodyPr wrap="square" rtlCol="0">
            <a:spAutoFit/>
          </a:bodyPr>
          <a:lstStyle/>
          <a:p>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接下来我们需要研究相邻连杆间的齐次变换矩阵： </a:t>
            </a:r>
            <a:endParaRPr lang="zh-CN" altLang="zh-CN" sz="1800" dirty="0">
              <a:effectLst/>
              <a:latin typeface="微软雅黑" panose="020B0503020204020204" charset="-122"/>
              <a:ea typeface="微软雅黑" panose="020B0503020204020204" charset="-122"/>
              <a:cs typeface="微软雅黑" panose="020B0503020204020204" charset="-122"/>
            </a:endParaRPr>
          </a:p>
        </p:txBody>
      </p:sp>
      <p:sp>
        <p:nvSpPr>
          <p:cNvPr id="2" name="Rectangle 2"/>
          <p:cNvSpPr>
            <a:spLocks noChangeArrowheads="1"/>
          </p:cNvSpPr>
          <p:nvPr/>
        </p:nvSpPr>
        <p:spPr bwMode="auto">
          <a:xfrm>
            <a:off x="626110" y="2942578"/>
            <a:ext cx="16208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658945" y="2088023"/>
          <a:ext cx="4189579" cy="1926243"/>
        </p:xfrm>
        <a:graphic>
          <a:graphicData uri="http://schemas.openxmlformats.org/presentationml/2006/ole">
            <mc:AlternateContent xmlns:mc="http://schemas.openxmlformats.org/markup-compatibility/2006">
              <mc:Choice xmlns:v="urn:schemas-microsoft-com:vml" Requires="v">
                <p:oleObj r:id="rId3" imgW="2209800" imgH="1016000" progId="Equation.DSMT4">
                  <p:embed/>
                </p:oleObj>
              </mc:Choice>
              <mc:Fallback>
                <p:oleObj r:id="rId3" imgW="2209800" imgH="1016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945" y="2088023"/>
                        <a:ext cx="4189579" cy="1926243"/>
                      </a:xfrm>
                      <a:prstGeom prst="rect">
                        <a:avLst/>
                      </a:prstGeom>
                      <a:noFill/>
                    </p:spPr>
                  </p:pic>
                </p:oleObj>
              </mc:Fallback>
            </mc:AlternateContent>
          </a:graphicData>
        </a:graphic>
      </p:graphicFrame>
      <p:sp>
        <p:nvSpPr>
          <p:cNvPr id="13" name="文本框 12"/>
          <p:cNvSpPr txBox="1"/>
          <p:nvPr/>
        </p:nvSpPr>
        <p:spPr>
          <a:xfrm>
            <a:off x="-263072" y="4113109"/>
            <a:ext cx="8420100" cy="368300"/>
          </a:xfrm>
          <a:prstGeom prst="rect">
            <a:avLst/>
          </a:prstGeom>
          <a:noFill/>
        </p:spPr>
        <p:txBody>
          <a:bodyPr wrap="square">
            <a:spAutoFit/>
          </a:bodyPr>
          <a:lstStyle/>
          <a:p>
            <a:pPr marL="457200" indent="304800"/>
            <a:r>
              <a:rPr lang="zh-CN" altLang="zh-CN" sz="1800" dirty="0">
                <a:solidFill>
                  <a:srgbClr val="000000"/>
                </a:solidFill>
                <a:effectLst/>
                <a:latin typeface="微软雅黑" panose="020B0503020204020204" charset="-122"/>
                <a:ea typeface="微软雅黑" panose="020B0503020204020204" charset="-122"/>
                <a:cs typeface="Times New Roman" panose="02020603050405020304" pitchFamily="18" charset="0"/>
              </a:rPr>
              <a:t>根据矩阵理论，齐次变换矩阵具有传递性，此处选取的关节转角输入值为：</a:t>
            </a:r>
            <a:endParaRPr lang="zh-CN" altLang="zh-CN" sz="1800" dirty="0">
              <a:effectLst/>
              <a:latin typeface="微软雅黑" panose="020B0503020204020204" charset="-122"/>
              <a:ea typeface="微软雅黑" panose="020B0503020204020204" charset="-122"/>
              <a:cs typeface="Times New Roman" panose="02020603050405020304" pitchFamily="18" charset="0"/>
            </a:endParaRP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3208420" y="4596108"/>
          <a:ext cx="6408822" cy="1085940"/>
        </p:xfrm>
        <a:graphic>
          <a:graphicData uri="http://schemas.openxmlformats.org/presentationml/2006/ole">
            <mc:AlternateContent xmlns:mc="http://schemas.openxmlformats.org/markup-compatibility/2006">
              <mc:Choice xmlns:v="urn:schemas-microsoft-com:vml" Requires="v">
                <p:oleObj r:id="rId5" imgW="2286000" imgH="393700" progId="Equation.DSMT4">
                  <p:embed/>
                </p:oleObj>
              </mc:Choice>
              <mc:Fallback>
                <p:oleObj r:id="rId5" imgW="2286000" imgH="393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420" y="4596108"/>
                        <a:ext cx="6408822" cy="1085940"/>
                      </a:xfrm>
                      <a:prstGeom prst="rect">
                        <a:avLst/>
                      </a:prstGeom>
                      <a:noFill/>
                    </p:spPr>
                  </p:pic>
                </p:oleObj>
              </mc:Fallback>
            </mc:AlternateContent>
          </a:graphicData>
        </a:graphic>
      </p:graphicFrame>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4" name="文本框 13"/>
          <p:cNvSpPr txBox="1"/>
          <p:nvPr/>
        </p:nvSpPr>
        <p:spPr>
          <a:xfrm>
            <a:off x="10261435" y="2965437"/>
            <a:ext cx="1386840" cy="369332"/>
          </a:xfrm>
          <a:prstGeom prst="rect">
            <a:avLst/>
          </a:prstGeom>
          <a:noFill/>
        </p:spPr>
        <p:txBody>
          <a:bodyPr wrap="square" rtlCol="0">
            <a:spAutoFit/>
          </a:bodyPr>
          <a:lstStyle/>
          <a:p>
            <a:r>
              <a:rPr lang="zh-CN" altLang="en-US" dirty="0"/>
              <a:t>（</a:t>
            </a:r>
            <a:r>
              <a:rPr lang="en-US" altLang="zh-CN" dirty="0"/>
              <a:t>4-1</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正向运动学</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32</a:t>
              </a:r>
              <a:endParaRPr lang="zh-CN" altLang="en-US" sz="1800" b="1" dirty="0">
                <a:solidFill>
                  <a:schemeClr val="accent1"/>
                </a:solidFill>
              </a:endParaRPr>
            </a:p>
          </p:txBody>
        </p:sp>
      </p:grpSp>
      <p:sp>
        <p:nvSpPr>
          <p:cNvPr id="4" name="文本框 3"/>
          <p:cNvSpPr txBox="1"/>
          <p:nvPr/>
        </p:nvSpPr>
        <p:spPr>
          <a:xfrm>
            <a:off x="0" y="1607023"/>
            <a:ext cx="10255250" cy="368300"/>
          </a:xfrm>
          <a:prstGeom prst="rect">
            <a:avLst/>
          </a:prstGeom>
          <a:noFill/>
        </p:spPr>
        <p:txBody>
          <a:bodyPr wrap="square" rtlCol="0">
            <a:spAutoFit/>
          </a:bodyPr>
          <a:lstStyle/>
          <a:p>
            <a:pPr marL="457200" indent="304800"/>
            <a:r>
              <a:rPr lang="zh-CN" altLang="zh-CN" sz="1800" dirty="0">
                <a:solidFill>
                  <a:srgbClr val="000000"/>
                </a:solidFill>
                <a:effectLst/>
                <a:latin typeface="微软雅黑" panose="020B0503020204020204" charset="-122"/>
                <a:ea typeface="微软雅黑" panose="020B0503020204020204" charset="-122"/>
                <a:cs typeface="Times New Roman" panose="02020603050405020304" pitchFamily="18" charset="0"/>
              </a:rPr>
              <a:t>代入计算可以得到位姿齐次坐标变换矩阵：</a:t>
            </a:r>
            <a:endParaRPr lang="zh-CN" altLang="zh-CN" sz="1800" dirty="0">
              <a:effectLst/>
              <a:latin typeface="微软雅黑" panose="020B0503020204020204" charset="-122"/>
              <a:ea typeface="微软雅黑" panose="020B0503020204020204" charset="-122"/>
              <a:cs typeface="Times New Roman" panose="02020603050405020304" pitchFamily="18" charset="0"/>
            </a:endParaRPr>
          </a:p>
        </p:txBody>
      </p:sp>
      <p:sp>
        <p:nvSpPr>
          <p:cNvPr id="2" name="Rectangle 2"/>
          <p:cNvSpPr>
            <a:spLocks noChangeArrowheads="1"/>
          </p:cNvSpPr>
          <p:nvPr/>
        </p:nvSpPr>
        <p:spPr bwMode="auto">
          <a:xfrm>
            <a:off x="626110" y="2942578"/>
            <a:ext cx="16208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0" y="3869690"/>
            <a:ext cx="11415395" cy="368300"/>
          </a:xfrm>
          <a:prstGeom prst="rect">
            <a:avLst/>
          </a:prstGeom>
          <a:noFill/>
        </p:spPr>
        <p:txBody>
          <a:bodyPr wrap="square">
            <a:spAutoFit/>
          </a:bodyPr>
          <a:lstStyle/>
          <a:p>
            <a:pPr marL="457200" indent="304800"/>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同时在</a:t>
            </a:r>
            <a:r>
              <a:rPr lang="en-US" altLang="zh-CN" sz="1800" dirty="0">
                <a:solidFill>
                  <a:srgbClr val="000000"/>
                </a:solidFill>
                <a:effectLst/>
                <a:latin typeface="微软雅黑" panose="020B0503020204020204" charset="-122"/>
                <a:ea typeface="微软雅黑" panose="020B0503020204020204" charset="-122"/>
                <a:cs typeface="微软雅黑" panose="020B0503020204020204" charset="-122"/>
              </a:rPr>
              <a:t>MATLAB</a:t>
            </a:r>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软件中使用</a:t>
            </a:r>
            <a:r>
              <a:rPr lang="en-US" altLang="zh-CN" sz="1800" dirty="0">
                <a:solidFill>
                  <a:srgbClr val="000000"/>
                </a:solidFill>
                <a:effectLst/>
                <a:latin typeface="微软雅黑" panose="020B0503020204020204" charset="-122"/>
                <a:ea typeface="微软雅黑" panose="020B0503020204020204" charset="-122"/>
                <a:cs typeface="微软雅黑" panose="020B0503020204020204" charset="-122"/>
              </a:rPr>
              <a:t>Robotics Toolbox</a:t>
            </a:r>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建立</a:t>
            </a:r>
            <a:r>
              <a:rPr lang="en-US" altLang="zh-CN" sz="1800" dirty="0">
                <a:solidFill>
                  <a:srgbClr val="000000"/>
                </a:solidFill>
                <a:effectLst/>
                <a:latin typeface="微软雅黑" panose="020B0503020204020204" charset="-122"/>
                <a:ea typeface="微软雅黑" panose="020B0503020204020204" charset="-122"/>
                <a:cs typeface="微软雅黑" panose="020B0503020204020204" charset="-122"/>
              </a:rPr>
              <a:t>UR5</a:t>
            </a:r>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机器人在此位姿下的模型，可视化结果如下：</a:t>
            </a:r>
            <a:endParaRPr lang="zh-CN" altLang="zh-CN" sz="1800" dirty="0">
              <a:effectLst/>
              <a:latin typeface="微软雅黑" panose="020B0503020204020204" charset="-122"/>
              <a:ea typeface="微软雅黑" panose="020B0503020204020204" charset="-122"/>
              <a:cs typeface="微软雅黑" panose="020B0503020204020204" charset="-122"/>
            </a:endParaRP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140074" y="1915990"/>
          <a:ext cx="5227321" cy="1792224"/>
        </p:xfrm>
        <a:graphic>
          <a:graphicData uri="http://schemas.openxmlformats.org/presentationml/2006/ole">
            <mc:AlternateContent xmlns:mc="http://schemas.openxmlformats.org/markup-compatibility/2006">
              <mc:Choice xmlns:v="urn:schemas-microsoft-com:vml" Requires="v">
                <p:oleObj r:id="rId3" imgW="2667000" imgH="914400" progId="Equation.DSMT4">
                  <p:embed/>
                </p:oleObj>
              </mc:Choice>
              <mc:Fallback>
                <p:oleObj r:id="rId3" imgW="2667000" imgH="914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4" y="1915990"/>
                        <a:ext cx="5227321" cy="1792224"/>
                      </a:xfrm>
                      <a:prstGeom prst="rect">
                        <a:avLst/>
                      </a:prstGeom>
                      <a:noFill/>
                    </p:spPr>
                  </p:pic>
                </p:oleObj>
              </mc:Fallback>
            </mc:AlternateContent>
          </a:graphicData>
        </a:graphic>
      </p:graphicFrame>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3415" y="4219050"/>
            <a:ext cx="3265170" cy="2212912"/>
          </a:xfrm>
          <a:prstGeom prst="rect">
            <a:avLst/>
          </a:prstGeom>
          <a:noFill/>
          <a:ln>
            <a:noFill/>
          </a:ln>
        </p:spPr>
      </p:pic>
      <p:sp>
        <p:nvSpPr>
          <p:cNvPr id="20" name="文本框 19"/>
          <p:cNvSpPr txBox="1"/>
          <p:nvPr/>
        </p:nvSpPr>
        <p:spPr>
          <a:xfrm>
            <a:off x="10169070" y="2573246"/>
            <a:ext cx="1386840" cy="369332"/>
          </a:xfrm>
          <a:prstGeom prst="rect">
            <a:avLst/>
          </a:prstGeom>
          <a:noFill/>
        </p:spPr>
        <p:txBody>
          <a:bodyPr wrap="square" rtlCol="0">
            <a:spAutoFit/>
          </a:bodyPr>
          <a:lstStyle/>
          <a:p>
            <a:r>
              <a:rPr lang="zh-CN" altLang="en-US" dirty="0"/>
              <a:t>（</a:t>
            </a:r>
            <a:r>
              <a:rPr lang="en-US" altLang="zh-CN" dirty="0"/>
              <a:t>4-2</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grpSp>
        <p:nvGrpSpPr>
          <p:cNvPr id="16" name="组合 15"/>
          <p:cNvGrpSpPr/>
          <p:nvPr/>
        </p:nvGrpSpPr>
        <p:grpSpPr>
          <a:xfrm>
            <a:off x="11414788" y="6365635"/>
            <a:ext cx="777212" cy="492365"/>
            <a:chOff x="11381689" y="6427151"/>
            <a:chExt cx="777212" cy="492365"/>
          </a:xfrm>
        </p:grpSpPr>
        <p:sp>
          <p:nvSpPr>
            <p:cNvPr id="17" name="椭圆 1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33</a:t>
              </a:r>
              <a:endParaRPr lang="zh-CN" altLang="en-US" sz="1800" b="1" dirty="0">
                <a:solidFill>
                  <a:schemeClr val="accent1"/>
                </a:solidFill>
              </a:endParaRPr>
            </a:p>
          </p:txBody>
        </p:sp>
      </p:grpSp>
      <p:sp>
        <p:nvSpPr>
          <p:cNvPr id="4" name="文本框 3"/>
          <p:cNvSpPr txBox="1"/>
          <p:nvPr/>
        </p:nvSpPr>
        <p:spPr>
          <a:xfrm>
            <a:off x="114037" y="1400841"/>
            <a:ext cx="10255250" cy="507127"/>
          </a:xfrm>
          <a:prstGeom prst="rect">
            <a:avLst/>
          </a:prstGeom>
          <a:noFill/>
        </p:spPr>
        <p:txBody>
          <a:bodyPr wrap="square" rtlCol="0">
            <a:spAutoFit/>
          </a:bodyPr>
          <a:lstStyle/>
          <a:p>
            <a:pPr indent="304800" algn="l">
              <a:lnSpc>
                <a:spcPct val="150000"/>
              </a:lnSpc>
            </a:pPr>
            <a:r>
              <a:rPr lang="zh-CN" altLang="zh-CN" sz="2000" b="1" kern="10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数值求法求逆解的数学推导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Rectangle 2"/>
          <p:cNvSpPr>
            <a:spLocks noChangeArrowheads="1"/>
          </p:cNvSpPr>
          <p:nvPr/>
        </p:nvSpPr>
        <p:spPr bwMode="auto">
          <a:xfrm>
            <a:off x="626110" y="2966184"/>
            <a:ext cx="16208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5750560" y="2019300"/>
            <a:ext cx="4883150" cy="368300"/>
          </a:xfrm>
          <a:prstGeom prst="rect">
            <a:avLst/>
          </a:prstGeom>
          <a:noFill/>
        </p:spPr>
        <p:txBody>
          <a:bodyPr wrap="square">
            <a:spAutoFit/>
          </a:bodyPr>
          <a:lstStyle/>
          <a:p>
            <a:pPr marL="457200" indent="304800"/>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两边同时左乘</a:t>
            </a:r>
            <a:r>
              <a:rPr lang="en-US" altLang="zh-CN" sz="1800" dirty="0">
                <a:solidFill>
                  <a:srgbClr val="000000"/>
                </a:solidFill>
                <a:effectLst/>
                <a:latin typeface="微软雅黑" panose="020B0503020204020204" charset="-122"/>
                <a:ea typeface="微软雅黑" panose="020B0503020204020204" charset="-122"/>
                <a:cs typeface="微软雅黑" panose="020B0503020204020204" charset="-122"/>
              </a:rPr>
              <a:t>         </a:t>
            </a:r>
            <a:r>
              <a:rPr lang="zh-CN" altLang="en-US" sz="1800" dirty="0">
                <a:solidFill>
                  <a:srgbClr val="000000"/>
                </a:solidFill>
                <a:effectLst/>
                <a:latin typeface="微软雅黑" panose="020B0503020204020204" charset="-122"/>
                <a:ea typeface="微软雅黑" panose="020B0503020204020204" charset="-122"/>
                <a:cs typeface="微软雅黑" panose="020B0503020204020204" charset="-122"/>
              </a:rPr>
              <a:t>可得：</a:t>
            </a:r>
            <a:endParaRPr lang="zh-CN" altLang="zh-CN" sz="1800" dirty="0">
              <a:effectLst/>
              <a:latin typeface="微软雅黑" panose="020B0503020204020204" charset="-122"/>
              <a:ea typeface="微软雅黑" panose="020B0503020204020204" charset="-122"/>
              <a:cs typeface="微软雅黑" panose="020B0503020204020204" charset="-122"/>
            </a:endParaRP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3962399" y="2089373"/>
            <a:ext cx="23482407" cy="6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1751068" y="2326525"/>
          <a:ext cx="2910840" cy="1761181"/>
        </p:xfrm>
        <a:graphic>
          <a:graphicData uri="http://schemas.openxmlformats.org/presentationml/2006/ole">
            <mc:AlternateContent xmlns:mc="http://schemas.openxmlformats.org/markup-compatibility/2006">
              <mc:Choice xmlns:v="urn:schemas-microsoft-com:vml" Requires="v">
                <p:oleObj r:id="rId3" imgW="1511300" imgH="914400" progId="Equation.DSMT4">
                  <p:embed/>
                </p:oleObj>
              </mc:Choice>
              <mc:Fallback>
                <p:oleObj r:id="rId3" imgW="1511300" imgH="914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068" y="2326525"/>
                        <a:ext cx="2910840" cy="1761181"/>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990976" y="2006001"/>
          <a:ext cx="543879" cy="322928"/>
        </p:xfrm>
        <a:graphic>
          <a:graphicData uri="http://schemas.openxmlformats.org/presentationml/2006/ole">
            <mc:AlternateContent xmlns:mc="http://schemas.openxmlformats.org/markup-compatibility/2006">
              <mc:Choice xmlns:v="urn:schemas-microsoft-com:vml" Requires="v">
                <p:oleObj r:id="rId5" imgW="406400" imgH="241300" progId="Equation.DSMT4">
                  <p:embed/>
                </p:oleObj>
              </mc:Choice>
              <mc:Fallback>
                <p:oleObj r:id="rId5" imgW="406400" imgH="2413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0976" y="2006001"/>
                        <a:ext cx="543879" cy="322928"/>
                      </a:xfrm>
                      <a:prstGeom prst="rect">
                        <a:avLst/>
                      </a:prstGeom>
                      <a:noFill/>
                    </p:spPr>
                  </p:pic>
                </p:oleObj>
              </mc:Fallback>
            </mc:AlternateContent>
          </a:graphicData>
        </a:graphic>
      </p:graphicFrame>
      <p:sp>
        <p:nvSpPr>
          <p:cNvPr id="21" name="文本框 20"/>
          <p:cNvSpPr txBox="1"/>
          <p:nvPr/>
        </p:nvSpPr>
        <p:spPr>
          <a:xfrm>
            <a:off x="1751068" y="1957193"/>
            <a:ext cx="2956172" cy="36830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charset="-122"/>
                <a:ea typeface="微软雅黑" panose="020B0503020204020204" charset="-122"/>
                <a:cs typeface="Times New Roman" panose="02020603050405020304" pitchFamily="18" charset="0"/>
              </a:rPr>
              <a:t>设位姿齐次变换矩阵为</a:t>
            </a:r>
            <a:r>
              <a:rPr lang="zh-CN" altLang="zh-CN" sz="18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en-US" dirty="0"/>
          </a:p>
        </p:txBody>
      </p:sp>
      <p:sp>
        <p:nvSpPr>
          <p:cNvPr id="22" name="Rectangle 7"/>
          <p:cNvSpPr>
            <a:spLocks noChangeArrowheads="1"/>
          </p:cNvSpPr>
          <p:nvPr/>
        </p:nvSpPr>
        <p:spPr bwMode="auto">
          <a:xfrm>
            <a:off x="5930138" y="2341003"/>
            <a:ext cx="18368989" cy="5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3" name="对象 22"/>
          <p:cNvGraphicFramePr>
            <a:graphicFrameLocks noChangeAspect="1"/>
          </p:cNvGraphicFramePr>
          <p:nvPr/>
        </p:nvGraphicFramePr>
        <p:xfrm>
          <a:off x="6635755" y="2362976"/>
          <a:ext cx="3310380" cy="1610455"/>
        </p:xfrm>
        <a:graphic>
          <a:graphicData uri="http://schemas.openxmlformats.org/presentationml/2006/ole">
            <mc:AlternateContent xmlns:mc="http://schemas.openxmlformats.org/markup-compatibility/2006">
              <mc:Choice xmlns:v="urn:schemas-microsoft-com:vml" Requires="v">
                <p:oleObj r:id="rId7" imgW="1879600" imgH="914400" progId="Equation.DSMT4">
                  <p:embed/>
                </p:oleObj>
              </mc:Choice>
              <mc:Fallback>
                <p:oleObj r:id="rId7" imgW="1879600" imgH="914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5" y="2362976"/>
                        <a:ext cx="3310380" cy="1610455"/>
                      </a:xfrm>
                      <a:prstGeom prst="rect">
                        <a:avLst/>
                      </a:prstGeom>
                      <a:noFill/>
                    </p:spPr>
                  </p:pic>
                </p:oleObj>
              </mc:Fallback>
            </mc:AlternateContent>
          </a:graphicData>
        </a:graphic>
      </p:graphicFrame>
      <p:sp>
        <p:nvSpPr>
          <p:cNvPr id="24" name="文本框 23"/>
          <p:cNvSpPr txBox="1"/>
          <p:nvPr/>
        </p:nvSpPr>
        <p:spPr>
          <a:xfrm>
            <a:off x="518160" y="4087706"/>
            <a:ext cx="1187576" cy="368300"/>
          </a:xfrm>
          <a:prstGeom prst="rect">
            <a:avLst/>
          </a:prstGeom>
          <a:noFill/>
        </p:spPr>
        <p:txBody>
          <a:bodyPr wrap="square" rtlCol="0">
            <a:spAutoFit/>
          </a:bodyPr>
          <a:lstStyle/>
          <a:p>
            <a:r>
              <a:rPr lang="zh-CN" altLang="en-US" kern="100" dirty="0">
                <a:solidFill>
                  <a:srgbClr val="000000"/>
                </a:solidFill>
                <a:latin typeface="微软雅黑" panose="020B0503020204020204" charset="-122"/>
                <a:ea typeface="微软雅黑" panose="020B0503020204020204" charset="-122"/>
                <a:cs typeface="Times New Roman" panose="02020603050405020304" pitchFamily="18" charset="0"/>
              </a:rPr>
              <a:t>其中</a:t>
            </a:r>
            <a:r>
              <a:rPr lang="zh-CN" altLang="en-US"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a:t>
            </a:r>
          </a:p>
        </p:txBody>
      </p:sp>
      <p:sp>
        <p:nvSpPr>
          <p:cNvPr id="25" name="文本框 24"/>
          <p:cNvSpPr txBox="1"/>
          <p:nvPr/>
        </p:nvSpPr>
        <p:spPr>
          <a:xfrm>
            <a:off x="4991041" y="2963200"/>
            <a:ext cx="1386840" cy="369332"/>
          </a:xfrm>
          <a:prstGeom prst="rect">
            <a:avLst/>
          </a:prstGeom>
          <a:noFill/>
        </p:spPr>
        <p:txBody>
          <a:bodyPr wrap="square" rtlCol="0">
            <a:spAutoFit/>
          </a:bodyPr>
          <a:lstStyle/>
          <a:p>
            <a:r>
              <a:rPr lang="zh-CN" altLang="en-US" dirty="0"/>
              <a:t>（</a:t>
            </a:r>
            <a:r>
              <a:rPr lang="en-US" altLang="zh-CN" dirty="0"/>
              <a:t>4-3</a:t>
            </a:r>
            <a:r>
              <a:rPr lang="zh-CN" altLang="en-US" dirty="0"/>
              <a:t>）</a:t>
            </a:r>
          </a:p>
        </p:txBody>
      </p:sp>
      <p:sp>
        <p:nvSpPr>
          <p:cNvPr id="26" name="文本框 25"/>
          <p:cNvSpPr txBox="1"/>
          <p:nvPr/>
        </p:nvSpPr>
        <p:spPr>
          <a:xfrm>
            <a:off x="10461884" y="2952018"/>
            <a:ext cx="1386840" cy="369332"/>
          </a:xfrm>
          <a:prstGeom prst="rect">
            <a:avLst/>
          </a:prstGeom>
          <a:noFill/>
        </p:spPr>
        <p:txBody>
          <a:bodyPr wrap="square" rtlCol="0">
            <a:spAutoFit/>
          </a:bodyPr>
          <a:lstStyle/>
          <a:p>
            <a:r>
              <a:rPr lang="zh-CN" altLang="en-US" dirty="0"/>
              <a:t>（</a:t>
            </a:r>
            <a:r>
              <a:rPr lang="en-US" altLang="zh-CN" dirty="0"/>
              <a:t>4-4</a:t>
            </a:r>
            <a:r>
              <a:rPr lang="zh-CN" altLang="en-US" dirty="0"/>
              <a:t>）</a:t>
            </a:r>
          </a:p>
        </p:txBody>
      </p:sp>
      <p:sp>
        <p:nvSpPr>
          <p:cNvPr id="27" name="Rectangle 9"/>
          <p:cNvSpPr>
            <a:spLocks noChangeArrowheads="1"/>
          </p:cNvSpPr>
          <p:nvPr/>
        </p:nvSpPr>
        <p:spPr bwMode="auto">
          <a:xfrm>
            <a:off x="626110" y="4594059"/>
            <a:ext cx="139471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8" name="对象 27"/>
          <p:cNvGraphicFramePr>
            <a:graphicFrameLocks noChangeAspect="1"/>
          </p:cNvGraphicFramePr>
          <p:nvPr/>
        </p:nvGraphicFramePr>
        <p:xfrm>
          <a:off x="1236605" y="4094250"/>
          <a:ext cx="7402309" cy="1415581"/>
        </p:xfrm>
        <a:graphic>
          <a:graphicData uri="http://schemas.openxmlformats.org/presentationml/2006/ole">
            <mc:AlternateContent xmlns:mc="http://schemas.openxmlformats.org/markup-compatibility/2006">
              <mc:Choice xmlns:v="urn:schemas-microsoft-com:vml" Requires="v">
                <p:oleObj r:id="rId9" imgW="4787900" imgH="914400" progId="Equation.DSMT4">
                  <p:embed/>
                </p:oleObj>
              </mc:Choice>
              <mc:Fallback>
                <p:oleObj r:id="rId9" imgW="4787900" imgH="9144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6605" y="4094250"/>
                        <a:ext cx="7402309" cy="1415581"/>
                      </a:xfrm>
                      <a:prstGeom prst="rect">
                        <a:avLst/>
                      </a:prstGeom>
                      <a:noFill/>
                    </p:spPr>
                  </p:pic>
                </p:oleObj>
              </mc:Fallback>
            </mc:AlternateContent>
          </a:graphicData>
        </a:graphic>
      </p:graphicFrame>
      <p:sp>
        <p:nvSpPr>
          <p:cNvPr id="29" name="Rectangle 11"/>
          <p:cNvSpPr>
            <a:spLocks noChangeArrowheads="1"/>
          </p:cNvSpPr>
          <p:nvPr/>
        </p:nvSpPr>
        <p:spPr bwMode="auto">
          <a:xfrm>
            <a:off x="1099381" y="5468608"/>
            <a:ext cx="15102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0" name="对象 29"/>
          <p:cNvGraphicFramePr>
            <a:graphicFrameLocks noChangeAspect="1"/>
          </p:cNvGraphicFramePr>
          <p:nvPr/>
        </p:nvGraphicFramePr>
        <p:xfrm>
          <a:off x="1221300" y="5468609"/>
          <a:ext cx="6391057" cy="1413690"/>
        </p:xfrm>
        <a:graphic>
          <a:graphicData uri="http://schemas.openxmlformats.org/presentationml/2006/ole">
            <mc:AlternateContent xmlns:mc="http://schemas.openxmlformats.org/markup-compatibility/2006">
              <mc:Choice xmlns:v="urn:schemas-microsoft-com:vml" Requires="v">
                <p:oleObj r:id="rId11" imgW="4140200" imgH="914400" progId="Equation.DSMT4">
                  <p:embed/>
                </p:oleObj>
              </mc:Choice>
              <mc:Fallback>
                <p:oleObj r:id="rId11" imgW="4140200" imgH="9144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1300" y="5468609"/>
                        <a:ext cx="6391057" cy="1413690"/>
                      </a:xfrm>
                      <a:prstGeom prst="rect">
                        <a:avLst/>
                      </a:prstGeom>
                      <a:noFill/>
                    </p:spPr>
                  </p:pic>
                </p:oleObj>
              </mc:Fallback>
            </mc:AlternateContent>
          </a:graphicData>
        </a:graphic>
      </p:graphicFrame>
      <p:sp>
        <p:nvSpPr>
          <p:cNvPr id="31" name="文本框 30"/>
          <p:cNvSpPr txBox="1"/>
          <p:nvPr/>
        </p:nvSpPr>
        <p:spPr>
          <a:xfrm>
            <a:off x="10461884" y="4432708"/>
            <a:ext cx="1386840" cy="369332"/>
          </a:xfrm>
          <a:prstGeom prst="rect">
            <a:avLst/>
          </a:prstGeom>
          <a:noFill/>
        </p:spPr>
        <p:txBody>
          <a:bodyPr wrap="square" rtlCol="0">
            <a:spAutoFit/>
          </a:bodyPr>
          <a:lstStyle/>
          <a:p>
            <a:r>
              <a:rPr lang="zh-CN" altLang="en-US" dirty="0"/>
              <a:t>（</a:t>
            </a:r>
            <a:r>
              <a:rPr lang="en-US" altLang="zh-CN" dirty="0"/>
              <a:t>4-5</a:t>
            </a:r>
            <a:r>
              <a:rPr lang="zh-CN" altLang="en-US" dirty="0"/>
              <a:t>）</a:t>
            </a:r>
          </a:p>
        </p:txBody>
      </p:sp>
      <p:sp>
        <p:nvSpPr>
          <p:cNvPr id="32" name="文本框 31"/>
          <p:cNvSpPr txBox="1"/>
          <p:nvPr/>
        </p:nvSpPr>
        <p:spPr>
          <a:xfrm>
            <a:off x="10461884" y="5913398"/>
            <a:ext cx="1386840" cy="369332"/>
          </a:xfrm>
          <a:prstGeom prst="rect">
            <a:avLst/>
          </a:prstGeom>
          <a:noFill/>
        </p:spPr>
        <p:txBody>
          <a:bodyPr wrap="square" rtlCol="0">
            <a:spAutoFit/>
          </a:bodyPr>
          <a:lstStyle/>
          <a:p>
            <a:r>
              <a:rPr lang="zh-CN" altLang="en-US" dirty="0"/>
              <a:t>（</a:t>
            </a:r>
            <a:r>
              <a:rPr lang="en-US" altLang="zh-CN" dirty="0"/>
              <a:t>4-6</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2" name="Rectangle 2"/>
          <p:cNvSpPr>
            <a:spLocks noChangeArrowheads="1"/>
          </p:cNvSpPr>
          <p:nvPr/>
        </p:nvSpPr>
        <p:spPr bwMode="auto">
          <a:xfrm>
            <a:off x="626110" y="2966184"/>
            <a:ext cx="16208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3962399" y="2089373"/>
            <a:ext cx="23482407" cy="6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1" name="文本框 20"/>
          <p:cNvSpPr txBox="1"/>
          <p:nvPr/>
        </p:nvSpPr>
        <p:spPr>
          <a:xfrm>
            <a:off x="626110" y="1623909"/>
            <a:ext cx="5124618" cy="368300"/>
          </a:xfrm>
          <a:prstGeom prst="rect">
            <a:avLst/>
          </a:prstGeom>
          <a:noFill/>
        </p:spPr>
        <p:txBody>
          <a:bodyPr wrap="square" rtlCol="0">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令（</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4-6</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）等式两端（</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2</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）对应相等可得：</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sp>
        <p:nvSpPr>
          <p:cNvPr id="22" name="Rectangle 7"/>
          <p:cNvSpPr>
            <a:spLocks noChangeArrowheads="1"/>
          </p:cNvSpPr>
          <p:nvPr/>
        </p:nvSpPr>
        <p:spPr bwMode="auto">
          <a:xfrm>
            <a:off x="5911723" y="2341638"/>
            <a:ext cx="18368989" cy="5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6" name="文本框 25"/>
          <p:cNvSpPr txBox="1"/>
          <p:nvPr/>
        </p:nvSpPr>
        <p:spPr>
          <a:xfrm>
            <a:off x="10416553" y="2037152"/>
            <a:ext cx="1386840" cy="369332"/>
          </a:xfrm>
          <a:prstGeom prst="rect">
            <a:avLst/>
          </a:prstGeom>
          <a:noFill/>
        </p:spPr>
        <p:txBody>
          <a:bodyPr wrap="square" rtlCol="0">
            <a:spAutoFit/>
          </a:bodyPr>
          <a:lstStyle/>
          <a:p>
            <a:r>
              <a:rPr lang="zh-CN" altLang="en-US" dirty="0"/>
              <a:t>（</a:t>
            </a:r>
            <a:r>
              <a:rPr lang="en-US" altLang="zh-CN" dirty="0"/>
              <a:t>4-7</a:t>
            </a:r>
            <a:r>
              <a:rPr lang="zh-CN" altLang="en-US" dirty="0"/>
              <a:t>）</a:t>
            </a:r>
          </a:p>
        </p:txBody>
      </p:sp>
      <p:grpSp>
        <p:nvGrpSpPr>
          <p:cNvPr id="33" name="组合 32"/>
          <p:cNvGrpSpPr/>
          <p:nvPr/>
        </p:nvGrpSpPr>
        <p:grpSpPr>
          <a:xfrm>
            <a:off x="11414788" y="6365635"/>
            <a:ext cx="777212" cy="492365"/>
            <a:chOff x="11381689" y="6427151"/>
            <a:chExt cx="777212" cy="492365"/>
          </a:xfrm>
        </p:grpSpPr>
        <p:sp>
          <p:nvSpPr>
            <p:cNvPr id="34" name="椭圆 33"/>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34</a:t>
              </a:r>
              <a:endParaRPr lang="zh-CN" altLang="en-US" sz="1800" b="1" dirty="0">
                <a:solidFill>
                  <a:schemeClr val="accent1"/>
                </a:solidFill>
              </a:endParaRPr>
            </a:p>
          </p:txBody>
        </p:sp>
      </p:grpSp>
      <p:sp>
        <p:nvSpPr>
          <p:cNvPr id="6" name="Rectangle 2"/>
          <p:cNvSpPr>
            <a:spLocks noChangeArrowheads="1"/>
          </p:cNvSpPr>
          <p:nvPr/>
        </p:nvSpPr>
        <p:spPr bwMode="auto">
          <a:xfrm>
            <a:off x="3665621" y="2193788"/>
            <a:ext cx="192583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3634179" y="2040738"/>
          <a:ext cx="2607161" cy="505470"/>
        </p:xfrm>
        <a:graphic>
          <a:graphicData uri="http://schemas.openxmlformats.org/presentationml/2006/ole">
            <mc:AlternateContent xmlns:mc="http://schemas.openxmlformats.org/markup-compatibility/2006">
              <mc:Choice xmlns:v="urn:schemas-microsoft-com:vml" Requires="v">
                <p:oleObj r:id="rId3" imgW="1244600" imgH="241300" progId="Equation.3">
                  <p:embed/>
                </p:oleObj>
              </mc:Choice>
              <mc:Fallback>
                <p:oleObj r:id="rId3" imgW="1244600" imgH="241300" progId="Equation.3">
                  <p:embed/>
                  <p:pic>
                    <p:nvPicPr>
                      <p:cNvPr id="0"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179" y="2040738"/>
                        <a:ext cx="2607161" cy="505470"/>
                      </a:xfrm>
                      <a:prstGeom prst="rect">
                        <a:avLst/>
                      </a:prstGeom>
                      <a:noFill/>
                    </p:spPr>
                  </p:pic>
                </p:oleObj>
              </mc:Fallback>
            </mc:AlternateContent>
          </a:graphicData>
        </a:graphic>
      </p:graphicFrame>
      <p:sp>
        <p:nvSpPr>
          <p:cNvPr id="19" name="文本框 18"/>
          <p:cNvSpPr txBox="1"/>
          <p:nvPr/>
        </p:nvSpPr>
        <p:spPr>
          <a:xfrm>
            <a:off x="862892" y="2629679"/>
            <a:ext cx="5020649" cy="368300"/>
          </a:xfrm>
          <a:prstGeom prst="rect">
            <a:avLst/>
          </a:prstGeom>
          <a:noFill/>
        </p:spPr>
        <p:txBody>
          <a:bodyPr wrap="square" rtlCol="0">
            <a:spAutoFit/>
          </a:bodyPr>
          <a:lstStyle/>
          <a:p>
            <a:r>
              <a:rPr lang="zh-CN" altLang="zh-CN" sz="1800" kern="100" dirty="0">
                <a:solidFill>
                  <a:srgbClr val="000000"/>
                </a:solidFill>
                <a:effectLst/>
                <a:latin typeface="微软雅黑" panose="020B0503020204020204" charset="-122"/>
                <a:ea typeface="微软雅黑" panose="020B0503020204020204" charset="-122"/>
                <a:cs typeface="Times New Roman" panose="02020603050405020304" pitchFamily="18" charset="0"/>
              </a:rPr>
              <a:t>由万能公式可得：</a:t>
            </a:r>
            <a:endParaRPr lang="zh-CN" altLang="zh-CN" sz="1800" kern="100" dirty="0">
              <a:effectLst/>
              <a:latin typeface="微软雅黑" panose="020B0503020204020204" charset="-122"/>
              <a:ea typeface="微软雅黑" panose="020B0503020204020204" charset="-122"/>
              <a:cs typeface="Times New Roman" panose="02020603050405020304" pitchFamily="18" charset="0"/>
            </a:endParaRPr>
          </a:p>
        </p:txBody>
      </p:sp>
      <p:sp>
        <p:nvSpPr>
          <p:cNvPr id="20" name="Rectangle 4"/>
          <p:cNvSpPr>
            <a:spLocks noChangeArrowheads="1"/>
          </p:cNvSpPr>
          <p:nvPr/>
        </p:nvSpPr>
        <p:spPr bwMode="auto">
          <a:xfrm>
            <a:off x="2682240" y="3349565"/>
            <a:ext cx="159883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6" name="对象 35"/>
          <p:cNvGraphicFramePr>
            <a:graphicFrameLocks noChangeAspect="1"/>
          </p:cNvGraphicFramePr>
          <p:nvPr/>
        </p:nvGraphicFramePr>
        <p:xfrm>
          <a:off x="2484120" y="2937547"/>
          <a:ext cx="5404875" cy="525170"/>
        </p:xfrm>
        <a:graphic>
          <a:graphicData uri="http://schemas.openxmlformats.org/presentationml/2006/ole">
            <mc:AlternateContent xmlns:mc="http://schemas.openxmlformats.org/markup-compatibility/2006">
              <mc:Choice xmlns:v="urn:schemas-microsoft-com:vml" Requires="v">
                <p:oleObj r:id="rId5" imgW="3136900" imgH="304800" progId="Equation.DSMT4">
                  <p:embed/>
                </p:oleObj>
              </mc:Choice>
              <mc:Fallback>
                <p:oleObj r:id="rId5" imgW="3136900" imgH="304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120" y="2937547"/>
                        <a:ext cx="5404875" cy="525170"/>
                      </a:xfrm>
                      <a:prstGeom prst="rect">
                        <a:avLst/>
                      </a:prstGeom>
                      <a:noFill/>
                    </p:spPr>
                  </p:pic>
                </p:oleObj>
              </mc:Fallback>
            </mc:AlternateContent>
          </a:graphicData>
        </a:graphic>
      </p:graphicFrame>
      <p:sp>
        <p:nvSpPr>
          <p:cNvPr id="37" name="文本框 36"/>
          <p:cNvSpPr txBox="1"/>
          <p:nvPr/>
        </p:nvSpPr>
        <p:spPr>
          <a:xfrm>
            <a:off x="10431821" y="2999877"/>
            <a:ext cx="1386840" cy="369332"/>
          </a:xfrm>
          <a:prstGeom prst="rect">
            <a:avLst/>
          </a:prstGeom>
          <a:noFill/>
        </p:spPr>
        <p:txBody>
          <a:bodyPr wrap="square" rtlCol="0">
            <a:spAutoFit/>
          </a:bodyPr>
          <a:lstStyle/>
          <a:p>
            <a:r>
              <a:rPr lang="zh-CN" altLang="en-US" dirty="0"/>
              <a:t>（</a:t>
            </a:r>
            <a:r>
              <a:rPr lang="en-US" altLang="zh-CN" dirty="0"/>
              <a:t>4-8</a:t>
            </a:r>
            <a:r>
              <a:rPr lang="zh-CN" altLang="en-US" dirty="0"/>
              <a:t>）</a:t>
            </a:r>
          </a:p>
        </p:txBody>
      </p:sp>
      <p:sp>
        <p:nvSpPr>
          <p:cNvPr id="39" name="文本框 38"/>
          <p:cNvSpPr txBox="1"/>
          <p:nvPr/>
        </p:nvSpPr>
        <p:spPr>
          <a:xfrm>
            <a:off x="651265" y="3555204"/>
            <a:ext cx="13723620" cy="368300"/>
          </a:xfrm>
          <a:prstGeom prst="rect">
            <a:avLst/>
          </a:prstGeom>
          <a:noFill/>
        </p:spPr>
        <p:txBody>
          <a:bodyPr wrap="square">
            <a:spAutoFit/>
          </a:bodyPr>
          <a:lstStyle/>
          <a:p>
            <a:pPr indent="266700" algn="l"/>
            <a:r>
              <a:rPr lang="zh-CN" altLang="zh-CN" sz="1800" kern="100" dirty="0">
                <a:solidFill>
                  <a:srgbClr val="000000"/>
                </a:solidFill>
                <a:effectLst/>
                <a:latin typeface="微软雅黑" panose="020B0503020204020204" charset="-122"/>
                <a:ea typeface="微软雅黑" panose="020B0503020204020204" charset="-122"/>
                <a:cs typeface="Times New Roman" panose="02020603050405020304" pitchFamily="18" charset="0"/>
              </a:rPr>
              <a:t>此处必须满足如下条件才能保证有解：</a:t>
            </a:r>
            <a:endParaRPr lang="zh-CN" altLang="zh-CN" sz="1400" kern="100" dirty="0">
              <a:effectLst/>
              <a:latin typeface="微软雅黑" panose="020B0503020204020204" charset="-122"/>
              <a:ea typeface="微软雅黑" panose="020B0503020204020204" charset="-122"/>
              <a:cs typeface="Times New Roman" panose="02020603050405020304" pitchFamily="18" charset="0"/>
            </a:endParaRPr>
          </a:p>
        </p:txBody>
      </p:sp>
      <p:sp>
        <p:nvSpPr>
          <p:cNvPr id="40" name="Rectangle 6"/>
          <p:cNvSpPr>
            <a:spLocks noChangeArrowheads="1"/>
          </p:cNvSpPr>
          <p:nvPr/>
        </p:nvSpPr>
        <p:spPr bwMode="auto">
          <a:xfrm>
            <a:off x="3962400" y="4513234"/>
            <a:ext cx="173635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1" name="对象 40"/>
          <p:cNvGraphicFramePr>
            <a:graphicFrameLocks noChangeAspect="1"/>
          </p:cNvGraphicFramePr>
          <p:nvPr/>
        </p:nvGraphicFramePr>
        <p:xfrm>
          <a:off x="3937167" y="3828174"/>
          <a:ext cx="2808151" cy="617176"/>
        </p:xfrm>
        <a:graphic>
          <a:graphicData uri="http://schemas.openxmlformats.org/presentationml/2006/ole">
            <mc:AlternateContent xmlns:mc="http://schemas.openxmlformats.org/markup-compatibility/2006">
              <mc:Choice xmlns:v="urn:schemas-microsoft-com:vml" Requires="v">
                <p:oleObj r:id="rId7" imgW="1155700" imgH="254000" progId="Equation.DSMT4">
                  <p:embed/>
                </p:oleObj>
              </mc:Choice>
              <mc:Fallback>
                <p:oleObj r:id="rId7" imgW="1155700" imgH="2540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167" y="3828174"/>
                        <a:ext cx="2808151" cy="617176"/>
                      </a:xfrm>
                      <a:prstGeom prst="rect">
                        <a:avLst/>
                      </a:prstGeom>
                      <a:noFill/>
                    </p:spPr>
                  </p:pic>
                </p:oleObj>
              </mc:Fallback>
            </mc:AlternateContent>
          </a:graphicData>
        </a:graphic>
      </p:graphicFrame>
      <p:sp>
        <p:nvSpPr>
          <p:cNvPr id="42" name="文本框 41"/>
          <p:cNvSpPr txBox="1"/>
          <p:nvPr/>
        </p:nvSpPr>
        <p:spPr>
          <a:xfrm>
            <a:off x="10416553" y="3947992"/>
            <a:ext cx="1386840" cy="369332"/>
          </a:xfrm>
          <a:prstGeom prst="rect">
            <a:avLst/>
          </a:prstGeom>
          <a:noFill/>
        </p:spPr>
        <p:txBody>
          <a:bodyPr wrap="square" rtlCol="0">
            <a:spAutoFit/>
          </a:bodyPr>
          <a:lstStyle/>
          <a:p>
            <a:r>
              <a:rPr lang="zh-CN" altLang="en-US" dirty="0"/>
              <a:t>（</a:t>
            </a:r>
            <a:r>
              <a:rPr lang="en-US" altLang="zh-CN" dirty="0"/>
              <a:t>4-9</a:t>
            </a:r>
            <a:r>
              <a:rPr lang="zh-CN" altLang="en-US" dirty="0"/>
              <a:t>）</a:t>
            </a:r>
          </a:p>
        </p:txBody>
      </p:sp>
      <p:sp>
        <p:nvSpPr>
          <p:cNvPr id="44" name="文本框 43"/>
          <p:cNvSpPr txBox="1"/>
          <p:nvPr/>
        </p:nvSpPr>
        <p:spPr>
          <a:xfrm>
            <a:off x="626110" y="4497878"/>
            <a:ext cx="13723620" cy="368300"/>
          </a:xfrm>
          <a:prstGeom prst="rect">
            <a:avLst/>
          </a:prstGeom>
          <a:noFill/>
        </p:spPr>
        <p:txBody>
          <a:bodyPr wrap="square">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令等式两边（</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2,1</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2,2</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2,3</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）元素分别对应相等可得：</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45" name="Rectangle 8"/>
          <p:cNvSpPr>
            <a:spLocks noChangeArrowheads="1"/>
          </p:cNvSpPr>
          <p:nvPr/>
        </p:nvSpPr>
        <p:spPr bwMode="auto">
          <a:xfrm>
            <a:off x="2567021" y="4890665"/>
            <a:ext cx="157171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6" name="对象 45"/>
          <p:cNvGraphicFramePr>
            <a:graphicFrameLocks noChangeAspect="1"/>
          </p:cNvGraphicFramePr>
          <p:nvPr/>
        </p:nvGraphicFramePr>
        <p:xfrm>
          <a:off x="3711340" y="4936384"/>
          <a:ext cx="3183708" cy="560097"/>
        </p:xfrm>
        <a:graphic>
          <a:graphicData uri="http://schemas.openxmlformats.org/presentationml/2006/ole">
            <mc:AlternateContent xmlns:mc="http://schemas.openxmlformats.org/markup-compatibility/2006">
              <mc:Choice xmlns:v="urn:schemas-microsoft-com:vml" Requires="v">
                <p:oleObj r:id="rId9" imgW="1371600" imgH="241300" progId="Equation.3">
                  <p:embed/>
                </p:oleObj>
              </mc:Choice>
              <mc:Fallback>
                <p:oleObj r:id="rId9" imgW="1371600" imgH="241300" progId="Equation.3">
                  <p:embed/>
                  <p:pic>
                    <p:nvPicPr>
                      <p:cNvPr id="0" name="对象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1340" y="4936384"/>
                        <a:ext cx="3183708" cy="560097"/>
                      </a:xfrm>
                      <a:prstGeom prst="rect">
                        <a:avLst/>
                      </a:prstGeom>
                      <a:noFill/>
                    </p:spPr>
                  </p:pic>
                </p:oleObj>
              </mc:Fallback>
            </mc:AlternateContent>
          </a:graphicData>
        </a:graphic>
      </p:graphicFrame>
      <p:sp>
        <p:nvSpPr>
          <p:cNvPr id="47" name="Rectangle 10"/>
          <p:cNvSpPr>
            <a:spLocks noChangeArrowheads="1"/>
          </p:cNvSpPr>
          <p:nvPr/>
        </p:nvSpPr>
        <p:spPr bwMode="auto">
          <a:xfrm>
            <a:off x="2567021" y="5466526"/>
            <a:ext cx="22162937" cy="71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8" name="对象 47"/>
          <p:cNvGraphicFramePr>
            <a:graphicFrameLocks noChangeAspect="1"/>
          </p:cNvGraphicFramePr>
          <p:nvPr/>
        </p:nvGraphicFramePr>
        <p:xfrm>
          <a:off x="3712617" y="5466525"/>
          <a:ext cx="2947879" cy="560097"/>
        </p:xfrm>
        <a:graphic>
          <a:graphicData uri="http://schemas.openxmlformats.org/presentationml/2006/ole">
            <mc:AlternateContent xmlns:mc="http://schemas.openxmlformats.org/markup-compatibility/2006">
              <mc:Choice xmlns:v="urn:schemas-microsoft-com:vml" Requires="v">
                <p:oleObj r:id="rId11" imgW="1270000" imgH="241300" progId="Equation.3">
                  <p:embed/>
                </p:oleObj>
              </mc:Choice>
              <mc:Fallback>
                <p:oleObj r:id="rId11" imgW="1270000" imgH="241300" progId="Equation.3">
                  <p:embed/>
                  <p:pic>
                    <p:nvPicPr>
                      <p:cNvPr id="0" name="对象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2617" y="5466525"/>
                        <a:ext cx="2947879" cy="560097"/>
                      </a:xfrm>
                      <a:prstGeom prst="rect">
                        <a:avLst/>
                      </a:prstGeom>
                      <a:noFill/>
                    </p:spPr>
                  </p:pic>
                </p:oleObj>
              </mc:Fallback>
            </mc:AlternateContent>
          </a:graphicData>
        </a:graphic>
      </p:graphicFrame>
      <p:sp>
        <p:nvSpPr>
          <p:cNvPr id="49" name="Rectangle 12"/>
          <p:cNvSpPr>
            <a:spLocks noChangeArrowheads="1"/>
          </p:cNvSpPr>
          <p:nvPr/>
        </p:nvSpPr>
        <p:spPr bwMode="auto">
          <a:xfrm>
            <a:off x="2567021" y="6001961"/>
            <a:ext cx="19329043" cy="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0" name="对象 49"/>
          <p:cNvGraphicFramePr>
            <a:graphicFrameLocks noChangeAspect="1"/>
          </p:cNvGraphicFramePr>
          <p:nvPr/>
        </p:nvGraphicFramePr>
        <p:xfrm>
          <a:off x="3725618" y="5963865"/>
          <a:ext cx="2859445" cy="560097"/>
        </p:xfrm>
        <a:graphic>
          <a:graphicData uri="http://schemas.openxmlformats.org/presentationml/2006/ole">
            <mc:AlternateContent xmlns:mc="http://schemas.openxmlformats.org/markup-compatibility/2006">
              <mc:Choice xmlns:v="urn:schemas-microsoft-com:vml" Requires="v">
                <p:oleObj r:id="rId13" imgW="1231265" imgH="241300" progId="Equation.3">
                  <p:embed/>
                </p:oleObj>
              </mc:Choice>
              <mc:Fallback>
                <p:oleObj r:id="rId13" imgW="1231265" imgH="241300" progId="Equation.3">
                  <p:embed/>
                  <p:pic>
                    <p:nvPicPr>
                      <p:cNvPr id="0" name="对象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5618" y="5963865"/>
                        <a:ext cx="2859445" cy="560097"/>
                      </a:xfrm>
                      <a:prstGeom prst="rect">
                        <a:avLst/>
                      </a:prstGeom>
                      <a:noFill/>
                    </p:spPr>
                  </p:pic>
                </p:oleObj>
              </mc:Fallback>
            </mc:AlternateContent>
          </a:graphicData>
        </a:graphic>
      </p:graphicFrame>
      <p:sp>
        <p:nvSpPr>
          <p:cNvPr id="53" name="文本框 52"/>
          <p:cNvSpPr txBox="1"/>
          <p:nvPr/>
        </p:nvSpPr>
        <p:spPr>
          <a:xfrm>
            <a:off x="10416553" y="4908539"/>
            <a:ext cx="1386840" cy="369332"/>
          </a:xfrm>
          <a:prstGeom prst="rect">
            <a:avLst/>
          </a:prstGeom>
          <a:noFill/>
        </p:spPr>
        <p:txBody>
          <a:bodyPr wrap="square" rtlCol="0">
            <a:spAutoFit/>
          </a:bodyPr>
          <a:lstStyle/>
          <a:p>
            <a:r>
              <a:rPr lang="zh-CN" altLang="en-US" dirty="0"/>
              <a:t>（</a:t>
            </a:r>
            <a:r>
              <a:rPr lang="en-US" altLang="zh-CN" dirty="0"/>
              <a:t>4-10</a:t>
            </a:r>
            <a:r>
              <a:rPr lang="zh-CN" altLang="en-US" dirty="0"/>
              <a:t>）</a:t>
            </a:r>
          </a:p>
        </p:txBody>
      </p:sp>
      <p:sp>
        <p:nvSpPr>
          <p:cNvPr id="54" name="文本框 53"/>
          <p:cNvSpPr txBox="1"/>
          <p:nvPr/>
        </p:nvSpPr>
        <p:spPr>
          <a:xfrm>
            <a:off x="10416553" y="5486177"/>
            <a:ext cx="1386840" cy="369332"/>
          </a:xfrm>
          <a:prstGeom prst="rect">
            <a:avLst/>
          </a:prstGeom>
          <a:noFill/>
        </p:spPr>
        <p:txBody>
          <a:bodyPr wrap="square" rtlCol="0">
            <a:spAutoFit/>
          </a:bodyPr>
          <a:lstStyle/>
          <a:p>
            <a:r>
              <a:rPr lang="zh-CN" altLang="en-US" dirty="0"/>
              <a:t>（</a:t>
            </a:r>
            <a:r>
              <a:rPr lang="en-US" altLang="zh-CN" dirty="0"/>
              <a:t>4-11</a:t>
            </a:r>
            <a:r>
              <a:rPr lang="zh-CN" altLang="en-US" dirty="0"/>
              <a:t>）</a:t>
            </a:r>
          </a:p>
        </p:txBody>
      </p:sp>
      <p:sp>
        <p:nvSpPr>
          <p:cNvPr id="55" name="文本框 54"/>
          <p:cNvSpPr txBox="1"/>
          <p:nvPr/>
        </p:nvSpPr>
        <p:spPr>
          <a:xfrm>
            <a:off x="10431821" y="5972810"/>
            <a:ext cx="1386840" cy="369332"/>
          </a:xfrm>
          <a:prstGeom prst="rect">
            <a:avLst/>
          </a:prstGeom>
          <a:noFill/>
        </p:spPr>
        <p:txBody>
          <a:bodyPr wrap="square" rtlCol="0">
            <a:spAutoFit/>
          </a:bodyPr>
          <a:lstStyle/>
          <a:p>
            <a:r>
              <a:rPr lang="zh-CN" altLang="en-US" dirty="0"/>
              <a:t>（</a:t>
            </a:r>
            <a:r>
              <a:rPr lang="en-US" altLang="zh-CN" dirty="0"/>
              <a:t>4-12</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2" name="Rectangle 2"/>
          <p:cNvSpPr>
            <a:spLocks noChangeArrowheads="1"/>
          </p:cNvSpPr>
          <p:nvPr/>
        </p:nvSpPr>
        <p:spPr bwMode="auto">
          <a:xfrm>
            <a:off x="626110" y="2966184"/>
            <a:ext cx="16208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3962399" y="2089373"/>
            <a:ext cx="23482407" cy="6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1" name="文本框 20"/>
          <p:cNvSpPr txBox="1"/>
          <p:nvPr/>
        </p:nvSpPr>
        <p:spPr>
          <a:xfrm>
            <a:off x="626110" y="1623909"/>
            <a:ext cx="5124618" cy="368300"/>
          </a:xfrm>
          <a:prstGeom prst="rect">
            <a:avLst/>
          </a:prstGeom>
          <a:noFill/>
        </p:spPr>
        <p:txBody>
          <a:bodyPr wrap="square" rtlCol="0">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由等式（</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4-11</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）和（</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4-12</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）可得：</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sp>
        <p:nvSpPr>
          <p:cNvPr id="22" name="Rectangle 7"/>
          <p:cNvSpPr>
            <a:spLocks noChangeArrowheads="1"/>
          </p:cNvSpPr>
          <p:nvPr/>
        </p:nvSpPr>
        <p:spPr bwMode="auto">
          <a:xfrm>
            <a:off x="5911723" y="2341638"/>
            <a:ext cx="18368989" cy="5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6" name="文本框 25"/>
          <p:cNvSpPr txBox="1"/>
          <p:nvPr/>
        </p:nvSpPr>
        <p:spPr>
          <a:xfrm>
            <a:off x="10416553" y="2037152"/>
            <a:ext cx="1386840" cy="369332"/>
          </a:xfrm>
          <a:prstGeom prst="rect">
            <a:avLst/>
          </a:prstGeom>
          <a:noFill/>
        </p:spPr>
        <p:txBody>
          <a:bodyPr wrap="square" rtlCol="0">
            <a:spAutoFit/>
          </a:bodyPr>
          <a:lstStyle/>
          <a:p>
            <a:r>
              <a:rPr lang="zh-CN" altLang="en-US" dirty="0"/>
              <a:t>（</a:t>
            </a:r>
            <a:r>
              <a:rPr lang="en-US" altLang="zh-CN" dirty="0"/>
              <a:t>4-13</a:t>
            </a:r>
            <a:r>
              <a:rPr lang="zh-CN" altLang="en-US" dirty="0"/>
              <a:t>）</a:t>
            </a:r>
          </a:p>
        </p:txBody>
      </p:sp>
      <p:grpSp>
        <p:nvGrpSpPr>
          <p:cNvPr id="33" name="组合 32"/>
          <p:cNvGrpSpPr/>
          <p:nvPr/>
        </p:nvGrpSpPr>
        <p:grpSpPr>
          <a:xfrm>
            <a:off x="11414788" y="6365635"/>
            <a:ext cx="777212" cy="492365"/>
            <a:chOff x="11381689" y="6427151"/>
            <a:chExt cx="777212" cy="492365"/>
          </a:xfrm>
        </p:grpSpPr>
        <p:sp>
          <p:nvSpPr>
            <p:cNvPr id="34" name="椭圆 33"/>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35</a:t>
              </a:r>
              <a:endParaRPr lang="zh-CN" altLang="en-US" sz="1800" b="1" dirty="0">
                <a:solidFill>
                  <a:schemeClr val="accent1"/>
                </a:solidFill>
              </a:endParaRPr>
            </a:p>
          </p:txBody>
        </p:sp>
      </p:grpSp>
      <p:sp>
        <p:nvSpPr>
          <p:cNvPr id="6" name="Rectangle 2"/>
          <p:cNvSpPr>
            <a:spLocks noChangeArrowheads="1"/>
          </p:cNvSpPr>
          <p:nvPr/>
        </p:nvSpPr>
        <p:spPr bwMode="auto">
          <a:xfrm>
            <a:off x="3665621" y="2193788"/>
            <a:ext cx="192583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9" name="文本框 18"/>
          <p:cNvSpPr txBox="1"/>
          <p:nvPr/>
        </p:nvSpPr>
        <p:spPr>
          <a:xfrm>
            <a:off x="626110" y="2614403"/>
            <a:ext cx="5020649" cy="368300"/>
          </a:xfrm>
          <a:prstGeom prst="rect">
            <a:avLst/>
          </a:prstGeom>
          <a:noFill/>
        </p:spPr>
        <p:txBody>
          <a:bodyPr wrap="square" rtlCol="0">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由等式（</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4-12</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）和（</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4-13</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）可得：</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sp>
        <p:nvSpPr>
          <p:cNvPr id="20" name="Rectangle 4"/>
          <p:cNvSpPr>
            <a:spLocks noChangeArrowheads="1"/>
          </p:cNvSpPr>
          <p:nvPr/>
        </p:nvSpPr>
        <p:spPr bwMode="auto">
          <a:xfrm>
            <a:off x="2682240" y="3349565"/>
            <a:ext cx="159883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7" name="文本框 36"/>
          <p:cNvSpPr txBox="1"/>
          <p:nvPr/>
        </p:nvSpPr>
        <p:spPr>
          <a:xfrm>
            <a:off x="10431821" y="2999877"/>
            <a:ext cx="1386840" cy="369332"/>
          </a:xfrm>
          <a:prstGeom prst="rect">
            <a:avLst/>
          </a:prstGeom>
          <a:noFill/>
        </p:spPr>
        <p:txBody>
          <a:bodyPr wrap="square" rtlCol="0">
            <a:spAutoFit/>
          </a:bodyPr>
          <a:lstStyle/>
          <a:p>
            <a:r>
              <a:rPr lang="zh-CN" altLang="en-US" dirty="0"/>
              <a:t>（</a:t>
            </a:r>
            <a:r>
              <a:rPr lang="en-US" altLang="zh-CN" dirty="0"/>
              <a:t>4-14</a:t>
            </a:r>
            <a:r>
              <a:rPr lang="zh-CN" altLang="en-US" dirty="0"/>
              <a:t>）</a:t>
            </a:r>
          </a:p>
        </p:txBody>
      </p:sp>
      <mc:AlternateContent xmlns:mc="http://schemas.openxmlformats.org/markup-compatibility/2006" xmlns:a14="http://schemas.microsoft.com/office/drawing/2010/main">
        <mc:Choice Requires="a14">
          <p:sp>
            <p:nvSpPr>
              <p:cNvPr id="39" name="文本框 38"/>
              <p:cNvSpPr txBox="1"/>
              <p:nvPr/>
            </p:nvSpPr>
            <p:spPr>
              <a:xfrm>
                <a:off x="625865" y="3543139"/>
                <a:ext cx="13723620" cy="374650"/>
              </a:xfrm>
              <a:prstGeom prst="rect">
                <a:avLst/>
              </a:prstGeom>
              <a:noFill/>
            </p:spPr>
            <p:txBody>
              <a:bodyPr wrap="square">
                <a:spAutoFit/>
              </a:bodyPr>
              <a:lstStyle/>
              <a:p>
                <a:pPr indent="266700"/>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所以当</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n-US" altLang="zh-CN" kern="100">
                            <a:solidFill>
                              <a:srgbClr val="000000"/>
                            </a:solidFill>
                            <a:latin typeface="Cambria Math" panose="02040503050406030204" pitchFamily="18" charset="0"/>
                            <a:ea typeface="微软雅黑" panose="020B0503020204020204" charset="-122"/>
                            <a:cs typeface="Cambria Math" panose="02040503050406030204" pitchFamily="18" charset="0"/>
                          </a:rPr>
                          <m:t>S</m:t>
                        </m:r>
                      </m:e>
                      <m:sub>
                        <m:r>
                          <a:rPr lang="en-US" altLang="zh-CN" kern="100">
                            <a:solidFill>
                              <a:srgbClr val="000000"/>
                            </a:solidFill>
                            <a:latin typeface="Cambria Math" panose="02040503050406030204" pitchFamily="18" charset="0"/>
                            <a:ea typeface="MS Mincho" charset="0"/>
                            <a:cs typeface="Cambria Math" panose="02040503050406030204" pitchFamily="18" charset="0"/>
                          </a:rPr>
                          <m:t>5</m:t>
                        </m:r>
                      </m:sub>
                    </m:sSub>
                    <m:r>
                      <a:rPr lang="en-US" altLang="zh-CN" kern="100">
                        <a:solidFill>
                          <a:srgbClr val="000000"/>
                        </a:solidFill>
                        <a:latin typeface="Cambria Math" panose="02040503050406030204" pitchFamily="18" charset="0"/>
                        <a:ea typeface="MS Mincho" charset="0"/>
                        <a:cs typeface="Cambria Math" panose="02040503050406030204" pitchFamily="18" charset="0"/>
                      </a:rPr>
                      <m:t>=</m:t>
                    </m:r>
                  </m:oMath>
                </a14:m>
                <a:r>
                  <a:rPr lang="en-US" altLang="zh-CN" kern="100" dirty="0">
                    <a:solidFill>
                      <a:srgbClr val="000000"/>
                    </a:solidFill>
                    <a:latin typeface="微软雅黑" panose="020B0503020204020204" charset="-122"/>
                    <a:ea typeface="微软雅黑" panose="020B0503020204020204" charset="-122"/>
                    <a:cs typeface="微软雅黑" panose="020B0503020204020204" charset="-122"/>
                  </a:rPr>
                  <a:t>0</a:t>
                </a:r>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时，即</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n-US" altLang="zh-CN" kern="100">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kern="100">
                            <a:solidFill>
                              <a:srgbClr val="000000"/>
                            </a:solidFill>
                            <a:latin typeface="Cambria Math" panose="02040503050406030204" pitchFamily="18" charset="0"/>
                            <a:ea typeface="MS Mincho" charset="0"/>
                            <a:cs typeface="Cambria Math" panose="02040503050406030204" pitchFamily="18" charset="0"/>
                          </a:rPr>
                          <m:t>6</m:t>
                        </m:r>
                      </m:sub>
                    </m:sSub>
                    <m:r>
                      <a:rPr lang="en-US" altLang="zh-CN" kern="100">
                        <a:solidFill>
                          <a:srgbClr val="000000"/>
                        </a:solidFill>
                        <a:latin typeface="Cambria Math" panose="02040503050406030204" pitchFamily="18" charset="0"/>
                        <a:ea typeface="MS Mincho" charset="0"/>
                        <a:cs typeface="Cambria Math" panose="02040503050406030204" pitchFamily="18" charset="0"/>
                      </a:rPr>
                      <m:t>=</m:t>
                    </m:r>
                  </m:oMath>
                </a14:m>
                <a:r>
                  <a:rPr lang="en-US" altLang="zh-CN" kern="100" dirty="0">
                    <a:solidFill>
                      <a:srgbClr val="000000"/>
                    </a:solidFill>
                    <a:latin typeface="微软雅黑" panose="020B0503020204020204" charset="-122"/>
                    <a:ea typeface="微软雅黑" panose="020B0503020204020204" charset="-122"/>
                    <a:cs typeface="微软雅黑" panose="020B0503020204020204" charset="-122"/>
                  </a:rPr>
                  <a:t>0</a:t>
                </a:r>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或</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n-US" altLang="zh-CN" kern="100">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kern="100">
                            <a:solidFill>
                              <a:srgbClr val="000000"/>
                            </a:solidFill>
                            <a:latin typeface="Cambria Math" panose="02040503050406030204" pitchFamily="18" charset="0"/>
                            <a:ea typeface="MS Mincho" charset="0"/>
                            <a:cs typeface="Cambria Math" panose="02040503050406030204" pitchFamily="18" charset="0"/>
                          </a:rPr>
                          <m:t>5</m:t>
                        </m:r>
                      </m:sub>
                    </m:sSub>
                    <m:r>
                      <a:rPr lang="en-US" altLang="zh-CN" kern="100">
                        <a:solidFill>
                          <a:srgbClr val="000000"/>
                        </a:solidFill>
                        <a:latin typeface="Cambria Math" panose="02040503050406030204" pitchFamily="18" charset="0"/>
                        <a:ea typeface="MS Mincho" charset="0"/>
                        <a:cs typeface="Cambria Math" panose="02040503050406030204" pitchFamily="18" charset="0"/>
                      </a:rPr>
                      <m:t>=</m:t>
                    </m:r>
                    <m:r>
                      <m:rPr>
                        <m:sty m:val="p"/>
                      </m:rPr>
                      <a:rPr lang="en-US" altLang="zh-CN" kern="100" dirty="0">
                        <a:solidFill>
                          <a:srgbClr val="000000"/>
                        </a:solidFill>
                        <a:latin typeface="Cambria Math" panose="02040503050406030204" pitchFamily="18" charset="0"/>
                        <a:ea typeface="微软雅黑" panose="020B0503020204020204" charset="-122"/>
                        <a:cs typeface="Cambria Math" panose="02040503050406030204" pitchFamily="18" charset="0"/>
                      </a:rPr>
                      <m:t>π</m:t>
                    </m:r>
                    <m:r>
                      <a:rPr lang="zh-CN" altLang="en-US" kern="100" dirty="0">
                        <a:solidFill>
                          <a:srgbClr val="000000"/>
                        </a:solidFill>
                        <a:latin typeface="Cambria Math" panose="02040503050406030204" pitchFamily="18" charset="0"/>
                        <a:ea typeface="MS Mincho" charset="0"/>
                        <a:cs typeface="Cambria Math" panose="02040503050406030204" pitchFamily="18" charset="0"/>
                      </a:rPr>
                      <m:t>时</m:t>
                    </m:r>
                  </m:oMath>
                </a14:m>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a:t>
                </a:r>
                <a:r>
                  <a:rPr lang="zh-CN" altLang="zh-CN" kern="100" dirty="0">
                    <a:solidFill>
                      <a:srgbClr val="000000"/>
                    </a:solidFill>
                    <a:latin typeface="微软雅黑" panose="020B0503020204020204" charset="-122"/>
                    <a:ea typeface="微软雅黑" panose="020B0503020204020204" charset="-122"/>
                    <a:cs typeface="微软雅黑" panose="020B0503020204020204" charset="-122"/>
                  </a:rPr>
                  <a:t>因为机构发生奇异而导致无法求出</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n-US" altLang="zh-CN" kern="100">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kern="100">
                            <a:solidFill>
                              <a:srgbClr val="000000"/>
                            </a:solidFill>
                            <a:latin typeface="Cambria Math" panose="02040503050406030204" pitchFamily="18" charset="0"/>
                            <a:ea typeface="MS Mincho" charset="0"/>
                            <a:cs typeface="Cambria Math" panose="02040503050406030204" pitchFamily="18" charset="0"/>
                          </a:rPr>
                          <m:t>6</m:t>
                        </m:r>
                      </m:sub>
                    </m:sSub>
                  </m:oMath>
                </a14:m>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zh-CN" kern="100" dirty="0">
                  <a:solidFill>
                    <a:srgbClr val="000000"/>
                  </a:solidFill>
                  <a:latin typeface="微软雅黑" panose="020B0503020204020204" charset="-122"/>
                  <a:ea typeface="微软雅黑" panose="020B0503020204020204" charset="-122"/>
                  <a:cs typeface="微软雅黑" panose="020B0503020204020204"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625865" y="3543139"/>
                <a:ext cx="13723620" cy="374650"/>
              </a:xfrm>
              <a:prstGeom prst="rect">
                <a:avLst/>
              </a:prstGeom>
              <a:blipFill rotWithShape="1">
                <a:blip r:embed="rId3"/>
                <a:stretch>
                  <a:fillRect l="-3" t="-127" r="3" b="127"/>
                </a:stretch>
              </a:blipFill>
            </p:spPr>
            <p:txBody>
              <a:bodyPr/>
              <a:lstStyle/>
              <a:p>
                <a:r>
                  <a:rPr lang="zh-CN" altLang="en-US">
                    <a:noFill/>
                  </a:rPr>
                  <a:t> </a:t>
                </a:r>
              </a:p>
            </p:txBody>
          </p:sp>
        </mc:Fallback>
      </mc:AlternateContent>
      <p:sp>
        <p:nvSpPr>
          <p:cNvPr id="40" name="Rectangle 6"/>
          <p:cNvSpPr>
            <a:spLocks noChangeArrowheads="1"/>
          </p:cNvSpPr>
          <p:nvPr/>
        </p:nvSpPr>
        <p:spPr bwMode="auto">
          <a:xfrm>
            <a:off x="3962400" y="4513234"/>
            <a:ext cx="173635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4" name="文本框 43"/>
          <p:cNvSpPr txBox="1"/>
          <p:nvPr/>
        </p:nvSpPr>
        <p:spPr>
          <a:xfrm>
            <a:off x="575065" y="4162712"/>
            <a:ext cx="13723620" cy="368300"/>
          </a:xfrm>
          <a:prstGeom prst="rect">
            <a:avLst/>
          </a:prstGeom>
          <a:noFill/>
        </p:spPr>
        <p:txBody>
          <a:bodyPr wrap="square">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由等式（</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4-10</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）和（</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4-11</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）可得：</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sp>
        <p:nvSpPr>
          <p:cNvPr id="45" name="Rectangle 8"/>
          <p:cNvSpPr>
            <a:spLocks noChangeArrowheads="1"/>
          </p:cNvSpPr>
          <p:nvPr/>
        </p:nvSpPr>
        <p:spPr bwMode="auto">
          <a:xfrm>
            <a:off x="2567021" y="4890665"/>
            <a:ext cx="157171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9" name="Rectangle 12"/>
          <p:cNvSpPr>
            <a:spLocks noChangeArrowheads="1"/>
          </p:cNvSpPr>
          <p:nvPr/>
        </p:nvSpPr>
        <p:spPr bwMode="auto">
          <a:xfrm>
            <a:off x="2567021" y="6001961"/>
            <a:ext cx="19329043" cy="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3" name="文本框 52"/>
          <p:cNvSpPr txBox="1"/>
          <p:nvPr/>
        </p:nvSpPr>
        <p:spPr>
          <a:xfrm>
            <a:off x="10416553" y="4908539"/>
            <a:ext cx="1386840" cy="369332"/>
          </a:xfrm>
          <a:prstGeom prst="rect">
            <a:avLst/>
          </a:prstGeom>
          <a:noFill/>
        </p:spPr>
        <p:txBody>
          <a:bodyPr wrap="square" rtlCol="0">
            <a:spAutoFit/>
          </a:bodyPr>
          <a:lstStyle/>
          <a:p>
            <a:r>
              <a:rPr lang="zh-CN" altLang="en-US" dirty="0"/>
              <a:t>（</a:t>
            </a:r>
            <a:r>
              <a:rPr lang="en-US" altLang="zh-CN" dirty="0"/>
              <a:t>4-15</a:t>
            </a:r>
            <a:r>
              <a:rPr lang="zh-CN" altLang="en-US" dirty="0"/>
              <a:t>）</a:t>
            </a:r>
          </a:p>
        </p:txBody>
      </p:sp>
      <p:sp>
        <p:nvSpPr>
          <p:cNvPr id="54" name="文本框 53"/>
          <p:cNvSpPr txBox="1"/>
          <p:nvPr/>
        </p:nvSpPr>
        <p:spPr>
          <a:xfrm>
            <a:off x="10416553" y="5517206"/>
            <a:ext cx="1386840" cy="369332"/>
          </a:xfrm>
          <a:prstGeom prst="rect">
            <a:avLst/>
          </a:prstGeom>
          <a:noFill/>
        </p:spPr>
        <p:txBody>
          <a:bodyPr wrap="square" rtlCol="0">
            <a:spAutoFit/>
          </a:bodyPr>
          <a:lstStyle/>
          <a:p>
            <a:r>
              <a:rPr lang="zh-CN" altLang="en-US" dirty="0"/>
              <a:t>（</a:t>
            </a:r>
            <a:r>
              <a:rPr lang="en-US" altLang="zh-CN" dirty="0"/>
              <a:t>4-16</a:t>
            </a:r>
            <a:r>
              <a:rPr lang="zh-CN" altLang="en-US" dirty="0"/>
              <a:t>）</a:t>
            </a:r>
          </a:p>
        </p:txBody>
      </p:sp>
      <p:sp>
        <p:nvSpPr>
          <p:cNvPr id="55" name="文本框 54"/>
          <p:cNvSpPr txBox="1"/>
          <p:nvPr/>
        </p:nvSpPr>
        <p:spPr>
          <a:xfrm>
            <a:off x="10431821" y="6078841"/>
            <a:ext cx="1386840" cy="369332"/>
          </a:xfrm>
          <a:prstGeom prst="rect">
            <a:avLst/>
          </a:prstGeom>
          <a:noFill/>
        </p:spPr>
        <p:txBody>
          <a:bodyPr wrap="square" rtlCol="0">
            <a:spAutoFit/>
          </a:bodyPr>
          <a:lstStyle/>
          <a:p>
            <a:r>
              <a:rPr lang="zh-CN" altLang="en-US" dirty="0"/>
              <a:t>（</a:t>
            </a:r>
            <a:r>
              <a:rPr lang="en-US" altLang="zh-CN" dirty="0"/>
              <a:t>4-17</a:t>
            </a:r>
            <a:r>
              <a:rPr lang="zh-CN" altLang="en-US" dirty="0"/>
              <a:t>）</a:t>
            </a:r>
          </a:p>
        </p:txBody>
      </p:sp>
      <p:sp>
        <p:nvSpPr>
          <p:cNvPr id="4" name="Rectangle 2"/>
          <p:cNvSpPr>
            <a:spLocks noChangeArrowheads="1"/>
          </p:cNvSpPr>
          <p:nvPr/>
        </p:nvSpPr>
        <p:spPr bwMode="auto">
          <a:xfrm>
            <a:off x="2889415" y="2073089"/>
            <a:ext cx="1455761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2889415" y="2073089"/>
          <a:ext cx="4096690" cy="489157"/>
        </p:xfrm>
        <a:graphic>
          <a:graphicData uri="http://schemas.openxmlformats.org/presentationml/2006/ole">
            <mc:AlternateContent xmlns:mc="http://schemas.openxmlformats.org/markup-compatibility/2006">
              <mc:Choice xmlns:v="urn:schemas-microsoft-com:vml" Requires="v">
                <p:oleObj r:id="rId4" imgW="2552700" imgH="304800" progId="Equation.3">
                  <p:embed/>
                </p:oleObj>
              </mc:Choice>
              <mc:Fallback>
                <p:oleObj r:id="rId4" imgW="2552700" imgH="304800" progId="Equation.3">
                  <p:embed/>
                  <p:pic>
                    <p:nvPicPr>
                      <p:cNvPr id="0" name="对象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415" y="2073089"/>
                        <a:ext cx="4096690" cy="489157"/>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2889416" y="2972387"/>
          <a:ext cx="3491820" cy="514299"/>
        </p:xfrm>
        <a:graphic>
          <a:graphicData uri="http://schemas.openxmlformats.org/presentationml/2006/ole">
            <mc:AlternateContent xmlns:mc="http://schemas.openxmlformats.org/markup-compatibility/2006">
              <mc:Choice xmlns:v="urn:schemas-microsoft-com:vml" Requires="v">
                <p:oleObj r:id="rId6" imgW="1638300" imgH="241300" progId="Equation.DSMT4">
                  <p:embed/>
                </p:oleObj>
              </mc:Choice>
              <mc:Fallback>
                <p:oleObj r:id="rId6" imgW="1638300" imgH="2413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9416" y="2972387"/>
                        <a:ext cx="3491820" cy="514299"/>
                      </a:xfrm>
                      <a:prstGeom prst="rect">
                        <a:avLst/>
                      </a:prstGeom>
                      <a:noFill/>
                    </p:spPr>
                  </p:pic>
                </p:oleObj>
              </mc:Fallback>
            </mc:AlternateContent>
          </a:graphicData>
        </a:graphic>
      </p:graphicFrame>
      <p:sp>
        <p:nvSpPr>
          <p:cNvPr id="32" name="Rectangle 17"/>
          <p:cNvSpPr>
            <a:spLocks noChangeArrowheads="1"/>
          </p:cNvSpPr>
          <p:nvPr/>
        </p:nvSpPr>
        <p:spPr bwMode="auto">
          <a:xfrm>
            <a:off x="2682240" y="4619891"/>
            <a:ext cx="213024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8" name="对象 37"/>
          <p:cNvGraphicFramePr>
            <a:graphicFrameLocks noChangeAspect="1"/>
          </p:cNvGraphicFramePr>
          <p:nvPr/>
        </p:nvGraphicFramePr>
        <p:xfrm>
          <a:off x="2920480" y="4509149"/>
          <a:ext cx="2726279" cy="843179"/>
        </p:xfrm>
        <a:graphic>
          <a:graphicData uri="http://schemas.openxmlformats.org/presentationml/2006/ole">
            <mc:AlternateContent xmlns:mc="http://schemas.openxmlformats.org/markup-compatibility/2006">
              <mc:Choice xmlns:v="urn:schemas-microsoft-com:vml" Requires="v">
                <p:oleObj r:id="rId8" imgW="1155700" imgH="457200" progId="Equation.3">
                  <p:embed/>
                </p:oleObj>
              </mc:Choice>
              <mc:Fallback>
                <p:oleObj r:id="rId8" imgW="1155700" imgH="457200" progId="Equation.3">
                  <p:embed/>
                  <p:pic>
                    <p:nvPicPr>
                      <p:cNvPr id="0" name="对象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0480" y="4509149"/>
                        <a:ext cx="2726279" cy="843179"/>
                      </a:xfrm>
                      <a:prstGeom prst="rect">
                        <a:avLst/>
                      </a:prstGeom>
                      <a:noFill/>
                    </p:spPr>
                  </p:pic>
                </p:oleObj>
              </mc:Fallback>
            </mc:AlternateContent>
          </a:graphicData>
        </a:graphic>
      </p:graphicFrame>
      <p:sp>
        <p:nvSpPr>
          <p:cNvPr id="43" name="Rectangle 19"/>
          <p:cNvSpPr>
            <a:spLocks noChangeArrowheads="1"/>
          </p:cNvSpPr>
          <p:nvPr/>
        </p:nvSpPr>
        <p:spPr bwMode="auto">
          <a:xfrm>
            <a:off x="2889415" y="5197522"/>
            <a:ext cx="190588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1" name="对象 50"/>
          <p:cNvGraphicFramePr>
            <a:graphicFrameLocks noChangeAspect="1"/>
          </p:cNvGraphicFramePr>
          <p:nvPr/>
        </p:nvGraphicFramePr>
        <p:xfrm>
          <a:off x="3018570" y="5243241"/>
          <a:ext cx="2048344" cy="877862"/>
        </p:xfrm>
        <a:graphic>
          <a:graphicData uri="http://schemas.openxmlformats.org/presentationml/2006/ole">
            <mc:AlternateContent xmlns:mc="http://schemas.openxmlformats.org/markup-compatibility/2006">
              <mc:Choice xmlns:v="urn:schemas-microsoft-com:vml" Requires="v">
                <p:oleObj r:id="rId10" imgW="1066800" imgH="457200" progId="Equation.3">
                  <p:embed/>
                </p:oleObj>
              </mc:Choice>
              <mc:Fallback>
                <p:oleObj r:id="rId10" imgW="1066800" imgH="457200" progId="Equation.3">
                  <p:embed/>
                  <p:pic>
                    <p:nvPicPr>
                      <p:cNvPr id="0" name="对象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8570" y="5243241"/>
                        <a:ext cx="2048344" cy="877862"/>
                      </a:xfrm>
                      <a:prstGeom prst="rect">
                        <a:avLst/>
                      </a:prstGeom>
                      <a:noFill/>
                    </p:spPr>
                  </p:pic>
                </p:oleObj>
              </mc:Fallback>
            </mc:AlternateContent>
          </a:graphicData>
        </a:graphic>
      </p:graphicFrame>
      <p:sp>
        <p:nvSpPr>
          <p:cNvPr id="52" name="Rectangle 21"/>
          <p:cNvSpPr>
            <a:spLocks noChangeArrowheads="1"/>
          </p:cNvSpPr>
          <p:nvPr/>
        </p:nvSpPr>
        <p:spPr bwMode="auto">
          <a:xfrm>
            <a:off x="2889414" y="5922995"/>
            <a:ext cx="16068832" cy="6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6" name="对象 55"/>
          <p:cNvGraphicFramePr>
            <a:graphicFrameLocks noChangeAspect="1"/>
          </p:cNvGraphicFramePr>
          <p:nvPr/>
        </p:nvGraphicFramePr>
        <p:xfrm>
          <a:off x="3010311" y="5936482"/>
          <a:ext cx="4413690" cy="877861"/>
        </p:xfrm>
        <a:graphic>
          <a:graphicData uri="http://schemas.openxmlformats.org/presentationml/2006/ole">
            <mc:AlternateContent xmlns:mc="http://schemas.openxmlformats.org/markup-compatibility/2006">
              <mc:Choice xmlns:v="urn:schemas-microsoft-com:vml" Requires="v">
                <p:oleObj r:id="rId12" imgW="2298700" imgH="457200" progId="Equation.DSMT4">
                  <p:embed/>
                </p:oleObj>
              </mc:Choice>
              <mc:Fallback>
                <p:oleObj r:id="rId12" imgW="2298700" imgH="457200" progId="Equation.DSMT4">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10311" y="5936482"/>
                        <a:ext cx="4413690" cy="87786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1" name="文本框 20"/>
          <p:cNvSpPr txBox="1"/>
          <p:nvPr/>
        </p:nvSpPr>
        <p:spPr>
          <a:xfrm>
            <a:off x="626110" y="1623909"/>
            <a:ext cx="5755126" cy="368300"/>
          </a:xfrm>
          <a:prstGeom prst="rect">
            <a:avLst/>
          </a:prstGeom>
          <a:noFill/>
        </p:spPr>
        <p:txBody>
          <a:bodyPr wrap="square" rtlCol="0">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令等式两端（</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1,3</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3,3</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）元素对应相等可得</a:t>
            </a:r>
            <a:r>
              <a:rPr lang="zh-CN" altLang="zh-CN" sz="18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6" name="文本框 25"/>
          <p:cNvSpPr txBox="1"/>
          <p:nvPr/>
        </p:nvSpPr>
        <p:spPr>
          <a:xfrm>
            <a:off x="10416553" y="2037152"/>
            <a:ext cx="1386840" cy="369332"/>
          </a:xfrm>
          <a:prstGeom prst="rect">
            <a:avLst/>
          </a:prstGeom>
          <a:noFill/>
        </p:spPr>
        <p:txBody>
          <a:bodyPr wrap="square" rtlCol="0">
            <a:spAutoFit/>
          </a:bodyPr>
          <a:lstStyle/>
          <a:p>
            <a:r>
              <a:rPr lang="zh-CN" altLang="en-US" dirty="0"/>
              <a:t>（</a:t>
            </a:r>
            <a:r>
              <a:rPr lang="en-US" altLang="zh-CN" dirty="0"/>
              <a:t>4-18</a:t>
            </a:r>
            <a:r>
              <a:rPr lang="zh-CN" altLang="en-US" dirty="0"/>
              <a:t>）</a:t>
            </a:r>
          </a:p>
        </p:txBody>
      </p:sp>
      <p:grpSp>
        <p:nvGrpSpPr>
          <p:cNvPr id="33" name="组合 32"/>
          <p:cNvGrpSpPr/>
          <p:nvPr/>
        </p:nvGrpSpPr>
        <p:grpSpPr>
          <a:xfrm>
            <a:off x="11414788" y="6365635"/>
            <a:ext cx="777212" cy="492365"/>
            <a:chOff x="11381689" y="6427151"/>
            <a:chExt cx="777212" cy="492365"/>
          </a:xfrm>
        </p:grpSpPr>
        <p:sp>
          <p:nvSpPr>
            <p:cNvPr id="34" name="椭圆 33"/>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36</a:t>
              </a:r>
              <a:endParaRPr lang="zh-CN" altLang="en-US" sz="1800" b="1" dirty="0">
                <a:solidFill>
                  <a:schemeClr val="accent1"/>
                </a:solidFill>
              </a:endParaRPr>
            </a:p>
          </p:txBody>
        </p:sp>
      </p:grpSp>
      <p:sp>
        <p:nvSpPr>
          <p:cNvPr id="37" name="文本框 36"/>
          <p:cNvSpPr txBox="1"/>
          <p:nvPr/>
        </p:nvSpPr>
        <p:spPr>
          <a:xfrm>
            <a:off x="10431821" y="2544512"/>
            <a:ext cx="1386840" cy="369332"/>
          </a:xfrm>
          <a:prstGeom prst="rect">
            <a:avLst/>
          </a:prstGeom>
          <a:noFill/>
        </p:spPr>
        <p:txBody>
          <a:bodyPr wrap="square" rtlCol="0">
            <a:spAutoFit/>
          </a:bodyPr>
          <a:lstStyle/>
          <a:p>
            <a:r>
              <a:rPr lang="zh-CN" altLang="en-US" dirty="0"/>
              <a:t>（</a:t>
            </a:r>
            <a:r>
              <a:rPr lang="en-US" altLang="zh-CN" dirty="0"/>
              <a:t>4-19</a:t>
            </a:r>
            <a:r>
              <a:rPr lang="zh-CN" altLang="en-US" dirty="0"/>
              <a:t>）</a:t>
            </a:r>
          </a:p>
        </p:txBody>
      </p:sp>
      <p:sp>
        <p:nvSpPr>
          <p:cNvPr id="40" name="Rectangle 6"/>
          <p:cNvSpPr>
            <a:spLocks noChangeArrowheads="1"/>
          </p:cNvSpPr>
          <p:nvPr/>
        </p:nvSpPr>
        <p:spPr bwMode="auto">
          <a:xfrm>
            <a:off x="3962400" y="4513234"/>
            <a:ext cx="173635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4" name="文本框 43"/>
          <p:cNvSpPr txBox="1"/>
          <p:nvPr/>
        </p:nvSpPr>
        <p:spPr>
          <a:xfrm>
            <a:off x="626110" y="4132645"/>
            <a:ext cx="13723620" cy="368300"/>
          </a:xfrm>
          <a:prstGeom prst="rect">
            <a:avLst/>
          </a:prstGeom>
          <a:noFill/>
        </p:spPr>
        <p:txBody>
          <a:bodyPr wrap="square">
            <a:spAutoFit/>
          </a:bodyPr>
          <a:lstStyle/>
          <a:p>
            <a:pPr indent="304800" algn="l"/>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对比矩阵两边元素（</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1,4</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3,4</a:t>
            </a:r>
            <a:r>
              <a:rPr lang="zh-CN" altLang="zh-CN" sz="1800" kern="100" dirty="0">
                <a:solidFill>
                  <a:srgbClr val="000000"/>
                </a:solidFill>
                <a:effectLst/>
                <a:latin typeface="微软雅黑" panose="020B0503020204020204" charset="-122"/>
                <a:ea typeface="微软雅黑" panose="020B0503020204020204" charset="-122"/>
                <a:cs typeface="微软雅黑" panose="020B0503020204020204" charset="-122"/>
              </a:rPr>
              <a:t>）可得：</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sp>
        <p:nvSpPr>
          <p:cNvPr id="45" name="Rectangle 8"/>
          <p:cNvSpPr>
            <a:spLocks noChangeArrowheads="1"/>
          </p:cNvSpPr>
          <p:nvPr/>
        </p:nvSpPr>
        <p:spPr bwMode="auto">
          <a:xfrm>
            <a:off x="2567021" y="4890665"/>
            <a:ext cx="157171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9" name="Rectangle 12"/>
          <p:cNvSpPr>
            <a:spLocks noChangeArrowheads="1"/>
          </p:cNvSpPr>
          <p:nvPr/>
        </p:nvSpPr>
        <p:spPr bwMode="auto">
          <a:xfrm>
            <a:off x="2567021" y="6001961"/>
            <a:ext cx="19329043" cy="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3" name="文本框 52"/>
          <p:cNvSpPr txBox="1"/>
          <p:nvPr/>
        </p:nvSpPr>
        <p:spPr>
          <a:xfrm>
            <a:off x="10416553" y="4554709"/>
            <a:ext cx="1386840" cy="369332"/>
          </a:xfrm>
          <a:prstGeom prst="rect">
            <a:avLst/>
          </a:prstGeom>
          <a:noFill/>
        </p:spPr>
        <p:txBody>
          <a:bodyPr wrap="square" rtlCol="0">
            <a:spAutoFit/>
          </a:bodyPr>
          <a:lstStyle/>
          <a:p>
            <a:r>
              <a:rPr lang="zh-CN" altLang="en-US" dirty="0"/>
              <a:t>（</a:t>
            </a:r>
            <a:r>
              <a:rPr lang="en-US" altLang="zh-CN" dirty="0"/>
              <a:t>4-21</a:t>
            </a:r>
            <a:r>
              <a:rPr lang="zh-CN" altLang="en-US" dirty="0"/>
              <a:t>）</a:t>
            </a:r>
          </a:p>
        </p:txBody>
      </p:sp>
      <p:sp>
        <p:nvSpPr>
          <p:cNvPr id="54" name="文本框 53"/>
          <p:cNvSpPr txBox="1"/>
          <p:nvPr/>
        </p:nvSpPr>
        <p:spPr>
          <a:xfrm>
            <a:off x="10416553" y="5180866"/>
            <a:ext cx="1386840" cy="369332"/>
          </a:xfrm>
          <a:prstGeom prst="rect">
            <a:avLst/>
          </a:prstGeom>
          <a:noFill/>
        </p:spPr>
        <p:txBody>
          <a:bodyPr wrap="square" rtlCol="0">
            <a:spAutoFit/>
          </a:bodyPr>
          <a:lstStyle/>
          <a:p>
            <a:r>
              <a:rPr lang="zh-CN" altLang="en-US" dirty="0"/>
              <a:t>（</a:t>
            </a:r>
            <a:r>
              <a:rPr lang="en-US" altLang="zh-CN" dirty="0"/>
              <a:t>4-22</a:t>
            </a:r>
            <a:r>
              <a:rPr lang="zh-CN" altLang="en-US" dirty="0"/>
              <a:t>）</a:t>
            </a:r>
          </a:p>
        </p:txBody>
      </p:sp>
      <p:sp>
        <p:nvSpPr>
          <p:cNvPr id="55" name="文本框 54"/>
          <p:cNvSpPr txBox="1"/>
          <p:nvPr/>
        </p:nvSpPr>
        <p:spPr>
          <a:xfrm>
            <a:off x="10431821" y="6078841"/>
            <a:ext cx="1386840" cy="369332"/>
          </a:xfrm>
          <a:prstGeom prst="rect">
            <a:avLst/>
          </a:prstGeom>
          <a:noFill/>
        </p:spPr>
        <p:txBody>
          <a:bodyPr wrap="square" rtlCol="0">
            <a:spAutoFit/>
          </a:bodyPr>
          <a:lstStyle/>
          <a:p>
            <a:r>
              <a:rPr lang="zh-CN" altLang="en-US" dirty="0"/>
              <a:t>（</a:t>
            </a:r>
            <a:r>
              <a:rPr lang="en-US" altLang="zh-CN" dirty="0"/>
              <a:t>4-23</a:t>
            </a:r>
            <a:r>
              <a:rPr lang="zh-CN" altLang="en-US" dirty="0"/>
              <a:t>）</a:t>
            </a:r>
          </a:p>
        </p:txBody>
      </p:sp>
      <p:sp>
        <p:nvSpPr>
          <p:cNvPr id="43" name="Rectangle 19"/>
          <p:cNvSpPr>
            <a:spLocks noChangeArrowheads="1"/>
          </p:cNvSpPr>
          <p:nvPr/>
        </p:nvSpPr>
        <p:spPr bwMode="auto">
          <a:xfrm>
            <a:off x="2889415" y="5197522"/>
            <a:ext cx="190588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2" name="Rectangle 21"/>
          <p:cNvSpPr>
            <a:spLocks noChangeArrowheads="1"/>
          </p:cNvSpPr>
          <p:nvPr/>
        </p:nvSpPr>
        <p:spPr bwMode="auto">
          <a:xfrm>
            <a:off x="2889414" y="5922995"/>
            <a:ext cx="16068832" cy="6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3333646" y="2010305"/>
          <a:ext cx="2550695" cy="457200"/>
        </p:xfrm>
        <a:graphic>
          <a:graphicData uri="http://schemas.openxmlformats.org/presentationml/2006/ole">
            <mc:AlternateContent xmlns:mc="http://schemas.openxmlformats.org/markup-compatibility/2006">
              <mc:Choice xmlns:v="urn:schemas-microsoft-com:vml" Requires="v">
                <p:oleObj r:id="rId3" imgW="1346200" imgH="241300" progId="Equation.3">
                  <p:embed/>
                </p:oleObj>
              </mc:Choice>
              <mc:Fallback>
                <p:oleObj r:id="rId3" imgW="1346200" imgH="241300" progId="Equation.3">
                  <p:embed/>
                  <p:pic>
                    <p:nvPicPr>
                      <p:cNvPr id="0" name="对象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646" y="2010305"/>
                        <a:ext cx="2550695" cy="457200"/>
                      </a:xfrm>
                      <a:prstGeom prst="rect">
                        <a:avLst/>
                      </a:prstGeom>
                      <a:noFill/>
                    </p:spPr>
                  </p:pic>
                </p:oleObj>
              </mc:Fallback>
            </mc:AlternateContent>
          </a:graphicData>
        </a:graphic>
      </p:graphicFrame>
      <p:sp>
        <p:nvSpPr>
          <p:cNvPr id="16" name="Rectangle 4"/>
          <p:cNvSpPr>
            <a:spLocks noChangeArrowheads="1"/>
          </p:cNvSpPr>
          <p:nvPr/>
        </p:nvSpPr>
        <p:spPr bwMode="auto">
          <a:xfrm>
            <a:off x="369312" y="22531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3311972" y="2525153"/>
          <a:ext cx="1625788" cy="472003"/>
        </p:xfrm>
        <a:graphic>
          <a:graphicData uri="http://schemas.openxmlformats.org/presentationml/2006/ole">
            <mc:AlternateContent xmlns:mc="http://schemas.openxmlformats.org/markup-compatibility/2006">
              <mc:Choice xmlns:v="urn:schemas-microsoft-com:vml" Requires="v">
                <p:oleObj r:id="rId5" imgW="787400" imgH="228600" progId="Equation.3">
                  <p:embed/>
                </p:oleObj>
              </mc:Choice>
              <mc:Fallback>
                <p:oleObj r:id="rId5" imgW="787400" imgH="228600" progId="Equation.3">
                  <p:embed/>
                  <p:pic>
                    <p:nvPicPr>
                      <p:cNvPr id="0" name="对象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972" y="2525153"/>
                        <a:ext cx="1625788" cy="472003"/>
                      </a:xfrm>
                      <a:prstGeom prst="rect">
                        <a:avLst/>
                      </a:prstGeom>
                      <a:noFill/>
                    </p:spPr>
                  </p:pic>
                </p:oleObj>
              </mc:Fallback>
            </mc:AlternateContent>
          </a:graphicData>
        </a:graphic>
      </p:graphicFrame>
      <p:sp>
        <p:nvSpPr>
          <p:cNvPr id="18" name="文本框 17"/>
          <p:cNvSpPr txBox="1"/>
          <p:nvPr/>
        </p:nvSpPr>
        <p:spPr>
          <a:xfrm>
            <a:off x="862892" y="2947919"/>
            <a:ext cx="1467641" cy="368300"/>
          </a:xfrm>
          <a:prstGeom prst="rect">
            <a:avLst/>
          </a:prstGeom>
          <a:noFill/>
        </p:spPr>
        <p:txBody>
          <a:bodyPr wrap="square" rtlCol="0">
            <a:spAutoFit/>
          </a:bodyPr>
          <a:lstStyle/>
          <a:p>
            <a:r>
              <a:rPr lang="zh-CN" altLang="en-US" kern="100" dirty="0">
                <a:solidFill>
                  <a:srgbClr val="000000"/>
                </a:solidFill>
                <a:latin typeface="微软雅黑" panose="020B0503020204020204" charset="-122"/>
                <a:ea typeface="微软雅黑" panose="020B0503020204020204" charset="-122"/>
                <a:cs typeface="Times New Roman" panose="02020603050405020304" pitchFamily="18" charset="0"/>
              </a:rPr>
              <a:t>得到：</a:t>
            </a:r>
          </a:p>
        </p:txBody>
      </p:sp>
      <p:graphicFrame>
        <p:nvGraphicFramePr>
          <p:cNvPr id="24" name="对象 23"/>
          <p:cNvGraphicFramePr>
            <a:graphicFrameLocks noChangeAspect="1"/>
          </p:cNvGraphicFramePr>
          <p:nvPr/>
        </p:nvGraphicFramePr>
        <p:xfrm>
          <a:off x="3333646" y="3093734"/>
          <a:ext cx="3394898" cy="778448"/>
        </p:xfrm>
        <a:graphic>
          <a:graphicData uri="http://schemas.openxmlformats.org/presentationml/2006/ole">
            <mc:AlternateContent xmlns:mc="http://schemas.openxmlformats.org/markup-compatibility/2006">
              <mc:Choice xmlns:v="urn:schemas-microsoft-com:vml" Requires="v">
                <p:oleObj r:id="rId7" imgW="1993900" imgH="457200" progId="Equation.DSMT4">
                  <p:embed/>
                </p:oleObj>
              </mc:Choice>
              <mc:Fallback>
                <p:oleObj r:id="rId7" imgW="199390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3646" y="3093734"/>
                        <a:ext cx="3394898" cy="778448"/>
                      </a:xfrm>
                      <a:prstGeom prst="rect">
                        <a:avLst/>
                      </a:prstGeom>
                      <a:noFill/>
                    </p:spPr>
                  </p:pic>
                </p:oleObj>
              </mc:Fallback>
            </mc:AlternateContent>
          </a:graphicData>
        </a:graphic>
      </p:graphicFrame>
      <p:sp>
        <p:nvSpPr>
          <p:cNvPr id="46" name="文本框 45"/>
          <p:cNvSpPr txBox="1"/>
          <p:nvPr/>
        </p:nvSpPr>
        <p:spPr>
          <a:xfrm>
            <a:off x="10431821" y="3261468"/>
            <a:ext cx="1386840" cy="369332"/>
          </a:xfrm>
          <a:prstGeom prst="rect">
            <a:avLst/>
          </a:prstGeom>
          <a:noFill/>
        </p:spPr>
        <p:txBody>
          <a:bodyPr wrap="square" rtlCol="0">
            <a:spAutoFit/>
          </a:bodyPr>
          <a:lstStyle/>
          <a:p>
            <a:r>
              <a:rPr lang="zh-CN" altLang="en-US" dirty="0"/>
              <a:t>（</a:t>
            </a:r>
            <a:r>
              <a:rPr lang="en-US" altLang="zh-CN" dirty="0"/>
              <a:t>4-20</a:t>
            </a:r>
            <a:r>
              <a:rPr lang="zh-CN" altLang="en-US" dirty="0"/>
              <a:t>）</a:t>
            </a:r>
          </a:p>
        </p:txBody>
      </p:sp>
      <p:sp>
        <p:nvSpPr>
          <p:cNvPr id="25" name="Rectangle 8"/>
          <p:cNvSpPr>
            <a:spLocks noChangeArrowheads="1"/>
          </p:cNvSpPr>
          <p:nvPr/>
        </p:nvSpPr>
        <p:spPr bwMode="auto">
          <a:xfrm>
            <a:off x="3002279" y="4541740"/>
            <a:ext cx="14496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7" name="对象 26"/>
          <p:cNvGraphicFramePr>
            <a:graphicFrameLocks noChangeAspect="1"/>
          </p:cNvGraphicFramePr>
          <p:nvPr/>
        </p:nvGraphicFramePr>
        <p:xfrm>
          <a:off x="3279178" y="4510751"/>
          <a:ext cx="4522626" cy="505470"/>
        </p:xfrm>
        <a:graphic>
          <a:graphicData uri="http://schemas.openxmlformats.org/presentationml/2006/ole">
            <mc:AlternateContent xmlns:mc="http://schemas.openxmlformats.org/markup-compatibility/2006">
              <mc:Choice xmlns:v="urn:schemas-microsoft-com:vml" Requires="v">
                <p:oleObj r:id="rId9" imgW="2159000" imgH="241300" progId="Equation.3">
                  <p:embed/>
                </p:oleObj>
              </mc:Choice>
              <mc:Fallback>
                <p:oleObj r:id="rId9" imgW="2159000" imgH="241300" progId="Equation.3">
                  <p:embed/>
                  <p:pic>
                    <p:nvPicPr>
                      <p:cNvPr id="0" name="对象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9178" y="4510751"/>
                        <a:ext cx="4522626" cy="505470"/>
                      </a:xfrm>
                      <a:prstGeom prst="rect">
                        <a:avLst/>
                      </a:prstGeom>
                      <a:noFill/>
                    </p:spPr>
                  </p:pic>
                </p:oleObj>
              </mc:Fallback>
            </mc:AlternateContent>
          </a:graphicData>
        </a:graphic>
      </p:graphicFrame>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9" name="对象 28"/>
          <p:cNvGraphicFramePr>
            <a:graphicFrameLocks noChangeAspect="1"/>
          </p:cNvGraphicFramePr>
          <p:nvPr/>
        </p:nvGraphicFramePr>
        <p:xfrm>
          <a:off x="3279178" y="5116368"/>
          <a:ext cx="4202748" cy="518147"/>
        </p:xfrm>
        <a:graphic>
          <a:graphicData uri="http://schemas.openxmlformats.org/presentationml/2006/ole">
            <mc:AlternateContent xmlns:mc="http://schemas.openxmlformats.org/markup-compatibility/2006">
              <mc:Choice xmlns:v="urn:schemas-microsoft-com:vml" Requires="v">
                <p:oleObj r:id="rId11" imgW="1854200" imgH="228600" progId="Equation.3">
                  <p:embed/>
                </p:oleObj>
              </mc:Choice>
              <mc:Fallback>
                <p:oleObj r:id="rId11" imgW="1854200" imgH="228600" progId="Equation.3">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9178" y="5116368"/>
                        <a:ext cx="4202748" cy="51814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1" name="文本框 40"/>
              <p:cNvSpPr txBox="1"/>
              <p:nvPr/>
            </p:nvSpPr>
            <p:spPr>
              <a:xfrm>
                <a:off x="929151" y="5635878"/>
                <a:ext cx="4808990" cy="368300"/>
              </a:xfrm>
              <a:prstGeom prst="rect">
                <a:avLst/>
              </a:prstGeom>
              <a:noFill/>
            </p:spPr>
            <p:txBody>
              <a:bodyPr wrap="square" rtlCol="0">
                <a:spAutoFit/>
              </a:bodyPr>
              <a:lstStyle/>
              <a:p>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消去</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kern="100">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kern="100">
                            <a:solidFill>
                              <a:srgbClr val="000000"/>
                            </a:solidFill>
                            <a:latin typeface="Cambria Math" panose="02040503050406030204" pitchFamily="18" charset="0"/>
                            <a:ea typeface="MS Mincho" charset="0"/>
                            <a:cs typeface="Cambria Math" panose="02040503050406030204" pitchFamily="18" charset="0"/>
                          </a:rPr>
                          <m:t>23</m:t>
                        </m:r>
                      </m:sub>
                    </m:sSub>
                  </m:oMath>
                </a14:m>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，可以化简得到</a:t>
                </a:r>
                <a:r>
                  <a:rPr lang="zh-CN" altLang="en-US"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a:t>
                </a:r>
              </a:p>
            </p:txBody>
          </p:sp>
        </mc:Choice>
        <mc:Fallback xmlns="">
          <p:sp>
            <p:nvSpPr>
              <p:cNvPr id="41" name="文本框 40"/>
              <p:cNvSpPr txBox="1">
                <a:spLocks noRot="1" noChangeAspect="1" noMove="1" noResize="1" noEditPoints="1" noAdjustHandles="1" noChangeArrowheads="1" noChangeShapeType="1" noTextEdit="1"/>
              </p:cNvSpPr>
              <p:nvPr/>
            </p:nvSpPr>
            <p:spPr>
              <a:xfrm>
                <a:off x="929151" y="5635878"/>
                <a:ext cx="4808990" cy="368300"/>
              </a:xfrm>
              <a:prstGeom prst="rect">
                <a:avLst/>
              </a:prstGeom>
              <a:blipFill rotWithShape="1">
                <a:blip r:embed="rId13"/>
                <a:stretch>
                  <a:fillRect l="-3" t="-69" r="6" b="69"/>
                </a:stretch>
              </a:blipFill>
            </p:spPr>
            <p:txBody>
              <a:bodyPr/>
              <a:lstStyle/>
              <a:p>
                <a:r>
                  <a:rPr lang="zh-CN" altLang="en-US">
                    <a:noFill/>
                  </a:rPr>
                  <a:t> </a:t>
                </a:r>
              </a:p>
            </p:txBody>
          </p:sp>
        </mc:Fallback>
      </mc:AlternateContent>
      <p:sp>
        <p:nvSpPr>
          <p:cNvPr id="42" name="Rectangle 15"/>
          <p:cNvSpPr>
            <a:spLocks noChangeArrowheads="1"/>
          </p:cNvSpPr>
          <p:nvPr/>
        </p:nvSpPr>
        <p:spPr bwMode="auto">
          <a:xfrm>
            <a:off x="3333646" y="6126218"/>
            <a:ext cx="17765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7" name="对象 46"/>
          <p:cNvGraphicFramePr>
            <a:graphicFrameLocks noChangeAspect="1"/>
          </p:cNvGraphicFramePr>
          <p:nvPr/>
        </p:nvGraphicFramePr>
        <p:xfrm>
          <a:off x="3333646" y="6126219"/>
          <a:ext cx="2479710" cy="501846"/>
        </p:xfrm>
        <a:graphic>
          <a:graphicData uri="http://schemas.openxmlformats.org/presentationml/2006/ole">
            <mc:AlternateContent xmlns:mc="http://schemas.openxmlformats.org/markup-compatibility/2006">
              <mc:Choice xmlns:v="urn:schemas-microsoft-com:vml" Requires="v">
                <p:oleObj r:id="rId14" imgW="1066800" imgH="215900" progId="Equation.3">
                  <p:embed/>
                </p:oleObj>
              </mc:Choice>
              <mc:Fallback>
                <p:oleObj r:id="rId14" imgW="1066800" imgH="215900" progId="Equation.3">
                  <p:embed/>
                  <p:pic>
                    <p:nvPicPr>
                      <p:cNvPr id="0" name="对象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3646" y="6126219"/>
                        <a:ext cx="2479710" cy="5018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2"/>
          <p:cNvSpPr>
            <a:spLocks noChangeArrowheads="1"/>
          </p:cNvSpPr>
          <p:nvPr/>
        </p:nvSpPr>
        <p:spPr bwMode="auto">
          <a:xfrm>
            <a:off x="2682240" y="1915990"/>
            <a:ext cx="17813008" cy="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1" name="文本框 20"/>
          <p:cNvSpPr txBox="1"/>
          <p:nvPr/>
        </p:nvSpPr>
        <p:spPr>
          <a:xfrm>
            <a:off x="626110" y="1623909"/>
            <a:ext cx="5755126" cy="368300"/>
          </a:xfrm>
          <a:prstGeom prst="rect">
            <a:avLst/>
          </a:prstGeom>
          <a:noFill/>
        </p:spPr>
        <p:txBody>
          <a:bodyPr wrap="square" rtlCol="0">
            <a:spAutoFit/>
          </a:bodyPr>
          <a:lstStyle/>
          <a:p>
            <a:pPr indent="304800" algn="l"/>
            <a:r>
              <a:rPr lang="zh-CN" altLang="en-US" sz="1800" kern="100" dirty="0">
                <a:solidFill>
                  <a:srgbClr val="000000"/>
                </a:solidFill>
                <a:effectLst/>
                <a:latin typeface="微软雅黑" panose="020B0503020204020204" charset="-122"/>
                <a:ea typeface="微软雅黑" panose="020B0503020204020204" charset="-122"/>
                <a:cs typeface="Times New Roman" panose="02020603050405020304" pitchFamily="18" charset="0"/>
              </a:rPr>
              <a:t>式中：</a:t>
            </a:r>
            <a:endParaRPr lang="zh-CN" altLang="zh-CN" sz="1800" kern="100" dirty="0">
              <a:effectLst/>
              <a:latin typeface="微软雅黑" panose="020B0503020204020204" charset="-122"/>
              <a:ea typeface="微软雅黑" panose="020B0503020204020204" charset="-122"/>
              <a:cs typeface="Times New Roman" panose="02020603050405020304" pitchFamily="18" charset="0"/>
            </a:endParaRPr>
          </a:p>
        </p:txBody>
      </p:sp>
      <p:grpSp>
        <p:nvGrpSpPr>
          <p:cNvPr id="33" name="组合 32"/>
          <p:cNvGrpSpPr/>
          <p:nvPr/>
        </p:nvGrpSpPr>
        <p:grpSpPr>
          <a:xfrm>
            <a:off x="11414788" y="6365635"/>
            <a:ext cx="777212" cy="492365"/>
            <a:chOff x="11381689" y="6427151"/>
            <a:chExt cx="777212" cy="492365"/>
          </a:xfrm>
        </p:grpSpPr>
        <p:sp>
          <p:nvSpPr>
            <p:cNvPr id="34" name="椭圆 33"/>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37</a:t>
              </a:r>
              <a:endParaRPr lang="zh-CN" altLang="en-US" sz="1800" b="1" dirty="0">
                <a:solidFill>
                  <a:schemeClr val="accent1"/>
                </a:solidFill>
              </a:endParaRPr>
            </a:p>
          </p:txBody>
        </p:sp>
      </p:grpSp>
      <p:sp>
        <p:nvSpPr>
          <p:cNvPr id="45" name="Rectangle 8"/>
          <p:cNvSpPr>
            <a:spLocks noChangeArrowheads="1"/>
          </p:cNvSpPr>
          <p:nvPr/>
        </p:nvSpPr>
        <p:spPr bwMode="auto">
          <a:xfrm>
            <a:off x="2567021" y="4890665"/>
            <a:ext cx="157171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49" name="Rectangle 12"/>
          <p:cNvSpPr>
            <a:spLocks noChangeArrowheads="1"/>
          </p:cNvSpPr>
          <p:nvPr/>
        </p:nvSpPr>
        <p:spPr bwMode="auto">
          <a:xfrm>
            <a:off x="2567021" y="6001961"/>
            <a:ext cx="19329043" cy="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5" name="文本框 54"/>
          <p:cNvSpPr txBox="1"/>
          <p:nvPr/>
        </p:nvSpPr>
        <p:spPr>
          <a:xfrm>
            <a:off x="10416553" y="5379067"/>
            <a:ext cx="1386840" cy="369332"/>
          </a:xfrm>
          <a:prstGeom prst="rect">
            <a:avLst/>
          </a:prstGeom>
          <a:noFill/>
        </p:spPr>
        <p:txBody>
          <a:bodyPr wrap="square" rtlCol="0">
            <a:spAutoFit/>
          </a:bodyPr>
          <a:lstStyle/>
          <a:p>
            <a:r>
              <a:rPr lang="zh-CN" altLang="en-US" dirty="0"/>
              <a:t>（</a:t>
            </a:r>
            <a:r>
              <a:rPr lang="en-US" altLang="zh-CN" dirty="0"/>
              <a:t>4-24</a:t>
            </a:r>
            <a:r>
              <a:rPr lang="zh-CN" altLang="en-US" dirty="0"/>
              <a:t>）</a:t>
            </a:r>
          </a:p>
        </p:txBody>
      </p:sp>
      <p:sp>
        <p:nvSpPr>
          <p:cNvPr id="25" name="Rectangle 8"/>
          <p:cNvSpPr>
            <a:spLocks noChangeArrowheads="1"/>
          </p:cNvSpPr>
          <p:nvPr/>
        </p:nvSpPr>
        <p:spPr bwMode="auto">
          <a:xfrm>
            <a:off x="3002279" y="4541740"/>
            <a:ext cx="14496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文本框 40"/>
          <p:cNvSpPr txBox="1"/>
          <p:nvPr/>
        </p:nvSpPr>
        <p:spPr>
          <a:xfrm>
            <a:off x="627160" y="4732022"/>
            <a:ext cx="4808990" cy="368300"/>
          </a:xfrm>
          <a:prstGeom prst="rect">
            <a:avLst/>
          </a:prstGeom>
          <a:noFill/>
        </p:spPr>
        <p:txBody>
          <a:bodyPr wrap="square" rtlCol="0">
            <a:spAutoFit/>
          </a:bodyPr>
          <a:lstStyle/>
          <a:p>
            <a:pPr indent="304800"/>
            <a:r>
              <a:rPr lang="zh-CN" altLang="zh-CN" kern="100" dirty="0">
                <a:solidFill>
                  <a:srgbClr val="000000"/>
                </a:solidFill>
                <a:latin typeface="微软雅黑" panose="020B0503020204020204" charset="-122"/>
                <a:ea typeface="微软雅黑" panose="020B0503020204020204" charset="-122"/>
                <a:cs typeface="微软雅黑" panose="020B0503020204020204" charset="-122"/>
              </a:rPr>
              <a:t>根据等式（</a:t>
            </a:r>
            <a:r>
              <a:rPr lang="en-US" altLang="zh-CN" kern="100" dirty="0">
                <a:solidFill>
                  <a:srgbClr val="000000"/>
                </a:solidFill>
                <a:latin typeface="微软雅黑" panose="020B0503020204020204" charset="-122"/>
                <a:ea typeface="微软雅黑" panose="020B0503020204020204" charset="-122"/>
                <a:cs typeface="微软雅黑" panose="020B0503020204020204" charset="-122"/>
              </a:rPr>
              <a:t>4-22</a:t>
            </a:r>
            <a:r>
              <a:rPr lang="zh-CN" altLang="zh-CN" kern="100" dirty="0">
                <a:solidFill>
                  <a:srgbClr val="000000"/>
                </a:solidFill>
                <a:latin typeface="微软雅黑" panose="020B0503020204020204" charset="-122"/>
                <a:ea typeface="微软雅黑" panose="020B0503020204020204" charset="-122"/>
                <a:cs typeface="微软雅黑" panose="020B0503020204020204" charset="-122"/>
              </a:rPr>
              <a:t>）和万能公式可得：</a:t>
            </a:r>
          </a:p>
        </p:txBody>
      </p:sp>
      <p:sp>
        <p:nvSpPr>
          <p:cNvPr id="42" name="Rectangle 15"/>
          <p:cNvSpPr>
            <a:spLocks noChangeArrowheads="1"/>
          </p:cNvSpPr>
          <p:nvPr/>
        </p:nvSpPr>
        <p:spPr bwMode="auto">
          <a:xfrm>
            <a:off x="3333646" y="6126218"/>
            <a:ext cx="177654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3333646" y="1873803"/>
            <a:ext cx="197081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832792" y="1707684"/>
          <a:ext cx="1810697" cy="552416"/>
        </p:xfrm>
        <a:graphic>
          <a:graphicData uri="http://schemas.openxmlformats.org/presentationml/2006/ole">
            <mc:AlternateContent xmlns:mc="http://schemas.openxmlformats.org/markup-compatibility/2006">
              <mc:Choice xmlns:v="urn:schemas-microsoft-com:vml" Requires="v">
                <p:oleObj r:id="rId3" imgW="749300" imgH="228600" progId="Equation.DSMT4">
                  <p:embed/>
                </p:oleObj>
              </mc:Choice>
              <mc:Fallback>
                <p:oleObj r:id="rId3" imgW="7493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792" y="1707684"/>
                        <a:ext cx="1810697" cy="552416"/>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4832792" y="2285322"/>
          <a:ext cx="1662453" cy="598483"/>
        </p:xfrm>
        <a:graphic>
          <a:graphicData uri="http://schemas.openxmlformats.org/presentationml/2006/ole">
            <mc:AlternateContent xmlns:mc="http://schemas.openxmlformats.org/markup-compatibility/2006">
              <mc:Choice xmlns:v="urn:schemas-microsoft-com:vml" Requires="v">
                <p:oleObj r:id="rId5" imgW="635000" imgH="228600" progId="Equation.DSMT4">
                  <p:embed/>
                </p:oleObj>
              </mc:Choice>
              <mc:Fallback>
                <p:oleObj r:id="rId5" imgW="6350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792" y="2285322"/>
                        <a:ext cx="1662453" cy="59848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4118276" y="2944394"/>
          <a:ext cx="3622391" cy="598482"/>
        </p:xfrm>
        <a:graphic>
          <a:graphicData uri="http://schemas.openxmlformats.org/presentationml/2006/ole">
            <mc:AlternateContent xmlns:mc="http://schemas.openxmlformats.org/markup-compatibility/2006">
              <mc:Choice xmlns:v="urn:schemas-microsoft-com:vml" Requires="v">
                <p:oleObj r:id="rId7" imgW="1459865" imgH="241300" progId="Equation.DSMT4">
                  <p:embed/>
                </p:oleObj>
              </mc:Choice>
              <mc:Fallback>
                <p:oleObj r:id="rId7" imgW="1459865" imgH="2413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8276" y="2944394"/>
                        <a:ext cx="3622391" cy="598482"/>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4118276" y="3473569"/>
          <a:ext cx="4000929" cy="628245"/>
        </p:xfrm>
        <a:graphic>
          <a:graphicData uri="http://schemas.openxmlformats.org/presentationml/2006/ole">
            <mc:AlternateContent xmlns:mc="http://schemas.openxmlformats.org/markup-compatibility/2006">
              <mc:Choice xmlns:v="urn:schemas-microsoft-com:vml" Requires="v">
                <p:oleObj r:id="rId9" imgW="1536700" imgH="241300" progId="Equation.DSMT4">
                  <p:embed/>
                </p:oleObj>
              </mc:Choice>
              <mc:Fallback>
                <p:oleObj r:id="rId9" imgW="1536700" imgH="2413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8276" y="3473569"/>
                        <a:ext cx="4000929" cy="628245"/>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4110936" y="4002812"/>
          <a:ext cx="3622391" cy="658616"/>
        </p:xfrm>
        <a:graphic>
          <a:graphicData uri="http://schemas.openxmlformats.org/presentationml/2006/ole">
            <mc:AlternateContent xmlns:mc="http://schemas.openxmlformats.org/markup-compatibility/2006">
              <mc:Choice xmlns:v="urn:schemas-microsoft-com:vml" Requires="v">
                <p:oleObj r:id="rId11" imgW="1257300" imgH="228600" progId="Equation.DSMT4">
                  <p:embed/>
                </p:oleObj>
              </mc:Choice>
              <mc:Fallback>
                <p:oleObj r:id="rId11" imgW="125730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0936" y="4002812"/>
                        <a:ext cx="3622391" cy="658616"/>
                      </a:xfrm>
                      <a:prstGeom prst="rect">
                        <a:avLst/>
                      </a:prstGeom>
                      <a:noFill/>
                    </p:spPr>
                  </p:pic>
                </p:oleObj>
              </mc:Fallback>
            </mc:AlternateContent>
          </a:graphicData>
        </a:graphic>
      </p:graphicFrame>
      <p:sp>
        <p:nvSpPr>
          <p:cNvPr id="23" name="Rectangle 12"/>
          <p:cNvSpPr>
            <a:spLocks noChangeArrowheads="1"/>
          </p:cNvSpPr>
          <p:nvPr/>
        </p:nvSpPr>
        <p:spPr bwMode="auto">
          <a:xfrm>
            <a:off x="2901159" y="5178137"/>
            <a:ext cx="13780853" cy="5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0" name="对象 29"/>
          <p:cNvGraphicFramePr>
            <a:graphicFrameLocks noChangeAspect="1"/>
          </p:cNvGraphicFramePr>
          <p:nvPr/>
        </p:nvGraphicFramePr>
        <p:xfrm>
          <a:off x="2901159" y="5178137"/>
          <a:ext cx="6960153" cy="692866"/>
        </p:xfrm>
        <a:graphic>
          <a:graphicData uri="http://schemas.openxmlformats.org/presentationml/2006/ole">
            <mc:AlternateContent xmlns:mc="http://schemas.openxmlformats.org/markup-compatibility/2006">
              <mc:Choice xmlns:v="urn:schemas-microsoft-com:vml" Requires="v">
                <p:oleObj r:id="rId13" imgW="2806700" imgH="279400" progId="Equation.DSMT4">
                  <p:embed/>
                </p:oleObj>
              </mc:Choice>
              <mc:Fallback>
                <p:oleObj r:id="rId13" imgW="2806700" imgH="27940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1159" y="5178137"/>
                        <a:ext cx="6960153" cy="69286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p:cNvSpPr/>
          <p:nvPr/>
        </p:nvSpPr>
        <p:spPr>
          <a:xfrm>
            <a:off x="380200" y="924984"/>
            <a:ext cx="11185690" cy="500803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5" name="文本占位符 4"/>
          <p:cNvSpPr>
            <a:spLocks noGrp="1"/>
          </p:cNvSpPr>
          <p:nvPr>
            <p:ph type="body" sz="quarter" idx="11"/>
          </p:nvPr>
        </p:nvSpPr>
        <p:spPr>
          <a:xfrm>
            <a:off x="1075351" y="43657"/>
            <a:ext cx="7081677" cy="598488"/>
          </a:xfrm>
        </p:spPr>
        <p:txBody>
          <a:bodyPr/>
          <a:lstStyle/>
          <a:p>
            <a:r>
              <a:rPr lang="zh-CN" altLang="en-US" dirty="0"/>
              <a:t>协作机器人特点及发展概述</a:t>
            </a:r>
          </a:p>
        </p:txBody>
      </p:sp>
      <p:sp>
        <p:nvSpPr>
          <p:cNvPr id="8" name="平行四边形 7"/>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99380" y="945833"/>
            <a:ext cx="1866900" cy="521970"/>
          </a:xfrm>
          <a:prstGeom prst="rect">
            <a:avLst/>
          </a:prstGeom>
          <a:noFill/>
        </p:spPr>
        <p:txBody>
          <a:bodyPr wrap="square">
            <a:spAutoFit/>
          </a:bodyPr>
          <a:lstStyle/>
          <a:p>
            <a:r>
              <a:rPr lang="zh-CN" altLang="en-US" sz="2800" b="1" dirty="0">
                <a:solidFill>
                  <a:schemeClr val="tx1">
                    <a:lumMod val="75000"/>
                    <a:lumOff val="25000"/>
                  </a:schemeClr>
                </a:solidFill>
              </a:rPr>
              <a:t>概述</a:t>
            </a:r>
            <a:endParaRPr lang="zh-CN" altLang="en-US" sz="2800" b="1" dirty="0"/>
          </a:p>
        </p:txBody>
      </p:sp>
      <p:grpSp>
        <p:nvGrpSpPr>
          <p:cNvPr id="38" name="组合 37"/>
          <p:cNvGrpSpPr/>
          <p:nvPr/>
        </p:nvGrpSpPr>
        <p:grpSpPr>
          <a:xfrm>
            <a:off x="11516467" y="6327419"/>
            <a:ext cx="777212" cy="492365"/>
            <a:chOff x="11381689" y="6427151"/>
            <a:chExt cx="777212" cy="492365"/>
          </a:xfrm>
        </p:grpSpPr>
        <p:sp>
          <p:nvSpPr>
            <p:cNvPr id="39" name="椭圆 3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02</a:t>
              </a:r>
              <a:endParaRPr lang="zh-CN" altLang="en-US" sz="1800" b="1" dirty="0">
                <a:solidFill>
                  <a:schemeClr val="accent1"/>
                </a:solidFill>
              </a:endParaRPr>
            </a:p>
          </p:txBody>
        </p:sp>
      </p:grpSp>
      <p:sp>
        <p:nvSpPr>
          <p:cNvPr id="6" name="矩形: 圆角 5"/>
          <p:cNvSpPr/>
          <p:nvPr/>
        </p:nvSpPr>
        <p:spPr>
          <a:xfrm>
            <a:off x="1075351" y="1690064"/>
            <a:ext cx="2855400" cy="521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n-ea"/>
              </a:rPr>
              <a:t>传统工业机器人</a:t>
            </a:r>
          </a:p>
        </p:txBody>
      </p:sp>
      <p:sp>
        <p:nvSpPr>
          <p:cNvPr id="13" name="文本框 12"/>
          <p:cNvSpPr txBox="1"/>
          <p:nvPr/>
        </p:nvSpPr>
        <p:spPr>
          <a:xfrm>
            <a:off x="4811956" y="1720216"/>
            <a:ext cx="7380044" cy="461665"/>
          </a:xfrm>
          <a:prstGeom prst="rect">
            <a:avLst/>
          </a:prstGeom>
          <a:noFill/>
        </p:spPr>
        <p:txBody>
          <a:bodyPr wrap="square" rtlCol="0">
            <a:spAutoFit/>
          </a:bodyPr>
          <a:lstStyle/>
          <a:p>
            <a:r>
              <a:rPr lang="zh-CN" altLang="en-US" sz="2400" dirty="0"/>
              <a:t>负载大，效率高 </a:t>
            </a:r>
            <a:r>
              <a:rPr lang="zh-CN" altLang="en-US" sz="2400" b="1" dirty="0">
                <a:solidFill>
                  <a:srgbClr val="FF0000"/>
                </a:solidFill>
              </a:rPr>
              <a:t>但</a:t>
            </a:r>
            <a:r>
              <a:rPr lang="zh-CN" altLang="en-US" sz="2400" dirty="0"/>
              <a:t> 较为危险，与人隔离</a:t>
            </a:r>
            <a:endParaRPr lang="en-US" altLang="zh-CN" sz="2400" dirty="0"/>
          </a:p>
        </p:txBody>
      </p:sp>
      <p:sp>
        <p:nvSpPr>
          <p:cNvPr id="14" name="箭头: 下 13"/>
          <p:cNvSpPr/>
          <p:nvPr/>
        </p:nvSpPr>
        <p:spPr>
          <a:xfrm>
            <a:off x="798212" y="1690064"/>
            <a:ext cx="179384" cy="14119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1148055" y="2580078"/>
            <a:ext cx="2725860" cy="521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n-ea"/>
              </a:rPr>
              <a:t>协作机器人</a:t>
            </a:r>
          </a:p>
        </p:txBody>
      </p:sp>
      <p:sp>
        <p:nvSpPr>
          <p:cNvPr id="23" name="文本框 22"/>
          <p:cNvSpPr txBox="1"/>
          <p:nvPr/>
        </p:nvSpPr>
        <p:spPr>
          <a:xfrm>
            <a:off x="5178123" y="2564991"/>
            <a:ext cx="6737611" cy="461665"/>
          </a:xfrm>
          <a:prstGeom prst="rect">
            <a:avLst/>
          </a:prstGeom>
          <a:noFill/>
        </p:spPr>
        <p:txBody>
          <a:bodyPr wrap="square" rtlCol="0">
            <a:spAutoFit/>
          </a:bodyPr>
          <a:lstStyle/>
          <a:p>
            <a:r>
              <a:rPr lang="zh-CN" altLang="en-US" sz="2400" dirty="0"/>
              <a:t>更加安全、智能，能与人协同工作</a:t>
            </a:r>
            <a:endParaRPr lang="en-US" altLang="zh-CN" sz="2400" dirty="0"/>
          </a:p>
        </p:txBody>
      </p:sp>
      <p:sp>
        <p:nvSpPr>
          <p:cNvPr id="25" name="矩形: 圆角 24"/>
          <p:cNvSpPr/>
          <p:nvPr/>
        </p:nvSpPr>
        <p:spPr>
          <a:xfrm>
            <a:off x="1237042" y="3946453"/>
            <a:ext cx="1426829" cy="810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定义</a:t>
            </a:r>
          </a:p>
        </p:txBody>
      </p:sp>
      <p:sp>
        <p:nvSpPr>
          <p:cNvPr id="26" name="矩形: 圆角 25"/>
          <p:cNvSpPr/>
          <p:nvPr/>
        </p:nvSpPr>
        <p:spPr>
          <a:xfrm>
            <a:off x="3316800" y="3460668"/>
            <a:ext cx="4638480" cy="72779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solidFill>
                  <a:schemeClr val="tx1"/>
                </a:solidFill>
                <a:effectLst/>
                <a:latin typeface="微软雅黑" panose="020B0503020204020204" charset="-122"/>
                <a:ea typeface="微软雅黑" panose="020B0503020204020204" charset="-122"/>
                <a:cs typeface="Times New Roman" panose="02020603050405020304" pitchFamily="18" charset="0"/>
              </a:rPr>
              <a:t>机器人限定作业区域的安全保护</a:t>
            </a:r>
            <a:endParaRPr lang="zh-CN" altLang="en-US" sz="2400" dirty="0">
              <a:solidFill>
                <a:schemeClr val="tx1"/>
              </a:solidFill>
              <a:latin typeface="微软雅黑" panose="020B0503020204020204" charset="-122"/>
              <a:ea typeface="微软雅黑" panose="020B0503020204020204" charset="-122"/>
            </a:endParaRPr>
          </a:p>
        </p:txBody>
      </p:sp>
      <p:sp>
        <p:nvSpPr>
          <p:cNvPr id="32" name="矩形: 圆角 31"/>
          <p:cNvSpPr/>
          <p:nvPr/>
        </p:nvSpPr>
        <p:spPr>
          <a:xfrm>
            <a:off x="5645370" y="4343898"/>
            <a:ext cx="4638480" cy="72779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effectLst/>
                <a:latin typeface="微软雅黑" panose="020B0503020204020204" charset="-122"/>
                <a:ea typeface="微软雅黑" panose="020B0503020204020204" charset="-122"/>
                <a:cs typeface="Times New Roman" panose="02020603050405020304" pitchFamily="18" charset="0"/>
              </a:rPr>
              <a:t>机器人完全工作区间的速度监视</a:t>
            </a:r>
          </a:p>
        </p:txBody>
      </p:sp>
      <p:sp>
        <p:nvSpPr>
          <p:cNvPr id="34" name="矩形: 圆角 33"/>
          <p:cNvSpPr/>
          <p:nvPr/>
        </p:nvSpPr>
        <p:spPr>
          <a:xfrm>
            <a:off x="8167590" y="3429000"/>
            <a:ext cx="2116260" cy="72779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拖动示教</a:t>
            </a:r>
          </a:p>
        </p:txBody>
      </p:sp>
      <p:sp>
        <p:nvSpPr>
          <p:cNvPr id="35" name="矩形: 圆角 34"/>
          <p:cNvSpPr/>
          <p:nvPr/>
        </p:nvSpPr>
        <p:spPr>
          <a:xfrm>
            <a:off x="3316800" y="4343898"/>
            <a:ext cx="2116260" cy="727796"/>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碰撞检测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21" name="文本框 20"/>
              <p:cNvSpPr txBox="1"/>
              <p:nvPr/>
            </p:nvSpPr>
            <p:spPr>
              <a:xfrm>
                <a:off x="626110" y="1623909"/>
                <a:ext cx="5755126" cy="368300"/>
              </a:xfrm>
              <a:prstGeom prst="rect">
                <a:avLst/>
              </a:prstGeom>
              <a:noFill/>
            </p:spPr>
            <p:txBody>
              <a:bodyPr wrap="square" rtlCol="0">
                <a:spAutoFit/>
              </a:bodyPr>
              <a:lstStyle/>
              <a:p>
                <a:pPr indent="304800" algn="l"/>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此时需要满足如下关系才能求出</a:t>
                </a:r>
                <a14:m>
                  <m:oMath xmlns:m="http://schemas.openxmlformats.org/officeDocument/2006/math">
                    <m:sSub>
                      <m:sSubPr>
                        <m:ctrlPr>
                          <a:rPr lang="en-US"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m:t>
                        </m:r>
                      </m:sub>
                    </m:sSub>
                  </m:oMath>
                </a14:m>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26110" y="1623909"/>
                <a:ext cx="5755126" cy="368300"/>
              </a:xfrm>
              <a:prstGeom prst="rect">
                <a:avLst/>
              </a:prstGeom>
              <a:blipFill rotWithShape="1">
                <a:blip r:embed="rId3"/>
                <a:stretch>
                  <a:fillRect t="-58" r="2" b="58"/>
                </a:stretch>
              </a:blipFill>
            </p:spPr>
            <p:txBody>
              <a:bodyPr/>
              <a:lstStyle/>
              <a:p>
                <a:r>
                  <a:rPr lang="zh-CN" altLang="en-US">
                    <a:noFill/>
                  </a:rPr>
                  <a:t> </a:t>
                </a:r>
              </a:p>
            </p:txBody>
          </p:sp>
        </mc:Fallback>
      </mc:AlternateContent>
      <p:sp>
        <p:nvSpPr>
          <p:cNvPr id="26" name="文本框 25"/>
          <p:cNvSpPr txBox="1"/>
          <p:nvPr/>
        </p:nvSpPr>
        <p:spPr>
          <a:xfrm>
            <a:off x="10416553" y="2037152"/>
            <a:ext cx="1386840" cy="369332"/>
          </a:xfrm>
          <a:prstGeom prst="rect">
            <a:avLst/>
          </a:prstGeom>
          <a:noFill/>
        </p:spPr>
        <p:txBody>
          <a:bodyPr wrap="square" rtlCol="0">
            <a:spAutoFit/>
          </a:bodyPr>
          <a:lstStyle/>
          <a:p>
            <a:r>
              <a:rPr lang="zh-CN" altLang="en-US" dirty="0"/>
              <a:t>（</a:t>
            </a:r>
            <a:r>
              <a:rPr lang="en-US" altLang="zh-CN" dirty="0"/>
              <a:t>4-25</a:t>
            </a:r>
            <a:r>
              <a:rPr lang="zh-CN" altLang="en-US" dirty="0"/>
              <a:t>）</a:t>
            </a:r>
          </a:p>
        </p:txBody>
      </p:sp>
      <p:grpSp>
        <p:nvGrpSpPr>
          <p:cNvPr id="33" name="组合 32"/>
          <p:cNvGrpSpPr/>
          <p:nvPr/>
        </p:nvGrpSpPr>
        <p:grpSpPr>
          <a:xfrm>
            <a:off x="11414788" y="6365635"/>
            <a:ext cx="777212" cy="492365"/>
            <a:chOff x="11381689" y="6427151"/>
            <a:chExt cx="777212" cy="492365"/>
          </a:xfrm>
        </p:grpSpPr>
        <p:sp>
          <p:nvSpPr>
            <p:cNvPr id="34" name="椭圆 33"/>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38</a:t>
              </a:r>
              <a:endParaRPr lang="zh-CN" altLang="en-US" sz="1800" b="1" dirty="0">
                <a:solidFill>
                  <a:schemeClr val="accent1"/>
                </a:solidFill>
              </a:endParaRPr>
            </a:p>
          </p:txBody>
        </p:sp>
      </p:grpSp>
      <p:sp>
        <p:nvSpPr>
          <p:cNvPr id="53" name="文本框 52"/>
          <p:cNvSpPr txBox="1"/>
          <p:nvPr/>
        </p:nvSpPr>
        <p:spPr>
          <a:xfrm>
            <a:off x="10431821" y="4175506"/>
            <a:ext cx="1386840" cy="369332"/>
          </a:xfrm>
          <a:prstGeom prst="rect">
            <a:avLst/>
          </a:prstGeom>
          <a:noFill/>
        </p:spPr>
        <p:txBody>
          <a:bodyPr wrap="square" rtlCol="0">
            <a:spAutoFit/>
          </a:bodyPr>
          <a:lstStyle/>
          <a:p>
            <a:r>
              <a:rPr lang="zh-CN" altLang="en-US" dirty="0"/>
              <a:t>（</a:t>
            </a:r>
            <a:r>
              <a:rPr lang="en-US" altLang="zh-CN" dirty="0"/>
              <a:t>4-27</a:t>
            </a:r>
            <a:r>
              <a:rPr lang="zh-CN" altLang="en-US" dirty="0"/>
              <a:t>）</a:t>
            </a:r>
          </a:p>
        </p:txBody>
      </p:sp>
      <p:sp>
        <p:nvSpPr>
          <p:cNvPr id="54" name="文本框 53"/>
          <p:cNvSpPr txBox="1"/>
          <p:nvPr/>
        </p:nvSpPr>
        <p:spPr>
          <a:xfrm>
            <a:off x="10416553" y="5180866"/>
            <a:ext cx="1386840" cy="369332"/>
          </a:xfrm>
          <a:prstGeom prst="rect">
            <a:avLst/>
          </a:prstGeom>
          <a:noFill/>
        </p:spPr>
        <p:txBody>
          <a:bodyPr wrap="square" rtlCol="0">
            <a:spAutoFit/>
          </a:bodyPr>
          <a:lstStyle/>
          <a:p>
            <a:r>
              <a:rPr lang="zh-CN" altLang="en-US" dirty="0"/>
              <a:t>（</a:t>
            </a:r>
            <a:r>
              <a:rPr lang="en-US" altLang="zh-CN" dirty="0"/>
              <a:t>4-28</a:t>
            </a:r>
            <a:r>
              <a:rPr lang="zh-CN" altLang="en-US" dirty="0"/>
              <a:t>）</a:t>
            </a:r>
          </a:p>
        </p:txBody>
      </p:sp>
      <p:sp>
        <p:nvSpPr>
          <p:cNvPr id="16" name="Rectangle 4"/>
          <p:cNvSpPr>
            <a:spLocks noChangeArrowheads="1"/>
          </p:cNvSpPr>
          <p:nvPr/>
        </p:nvSpPr>
        <p:spPr bwMode="auto">
          <a:xfrm>
            <a:off x="369312" y="22531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862892" y="2947919"/>
                <a:ext cx="5518344" cy="368300"/>
              </a:xfrm>
              <a:prstGeom prst="rect">
                <a:avLst/>
              </a:prstGeom>
              <a:noFill/>
            </p:spPr>
            <p:txBody>
              <a:bodyPr wrap="square" rtlCol="0">
                <a:spAutoFit/>
              </a:bodyPr>
              <a:lstStyle/>
              <a:p>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求解得到</a:t>
                </a:r>
                <a14:m>
                  <m:oMath xmlns:m="http://schemas.openxmlformats.org/officeDocument/2006/math">
                    <m:sSub>
                      <m:sSubPr>
                        <m:ctrlPr>
                          <a:rPr lang="en-US"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m:t>
                        </m:r>
                      </m:sub>
                    </m:sSub>
                  </m:oMath>
                </a14:m>
                <a:r>
                  <a:rPr lang="zh-CN" altLang="en-US" kern="100" dirty="0">
                    <a:solidFill>
                      <a:srgbClr val="000000"/>
                    </a:solidFill>
                    <a:latin typeface="微软雅黑" panose="020B0503020204020204" charset="-122"/>
                    <a:ea typeface="微软雅黑" panose="020B0503020204020204" charset="-122"/>
                    <a:cs typeface="微软雅黑" panose="020B0503020204020204" charset="-122"/>
                  </a:rPr>
                  <a:t>后，</a:t>
                </a:r>
                <a:r>
                  <a:rPr lang="zh-CN" altLang="zh-CN" dirty="0">
                    <a:solidFill>
                      <a:srgbClr val="000000"/>
                    </a:solidFill>
                    <a:latin typeface="微软雅黑" panose="020B0503020204020204" charset="-122"/>
                    <a:ea typeface="微软雅黑" panose="020B0503020204020204" charset="-122"/>
                    <a:cs typeface="微软雅黑" panose="020B0503020204020204" charset="-122"/>
                  </a:rPr>
                  <a:t>代入等式（</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4-25</a:t>
                </a:r>
                <a:r>
                  <a:rPr lang="zh-CN" altLang="zh-CN" dirty="0">
                    <a:solidFill>
                      <a:srgbClr val="000000"/>
                    </a:solidFill>
                    <a:latin typeface="微软雅黑" panose="020B0503020204020204" charset="-122"/>
                    <a:ea typeface="微软雅黑" panose="020B0503020204020204" charset="-122"/>
                    <a:cs typeface="微软雅黑" panose="020B0503020204020204" charset="-122"/>
                  </a:rPr>
                  <a:t>）和（</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4-24</a:t>
                </a:r>
                <a:r>
                  <a:rPr lang="zh-CN" altLang="zh-CN" dirty="0">
                    <a:solidFill>
                      <a:srgbClr val="000000"/>
                    </a:solidFill>
                    <a:latin typeface="微软雅黑" panose="020B0503020204020204" charset="-122"/>
                    <a:ea typeface="微软雅黑" panose="020B0503020204020204" charset="-122"/>
                    <a:cs typeface="微软雅黑" panose="020B0503020204020204" charset="-122"/>
                  </a:rPr>
                  <a:t>）可得：</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62892" y="2947919"/>
                <a:ext cx="5518344" cy="368300"/>
              </a:xfrm>
              <a:prstGeom prst="rect">
                <a:avLst/>
              </a:prstGeom>
              <a:blipFill rotWithShape="1">
                <a:blip r:embed="rId4"/>
                <a:stretch>
                  <a:fillRect l="-10" t="-68" r="2" b="68"/>
                </a:stretch>
              </a:blipFill>
            </p:spPr>
            <p:txBody>
              <a:bodyPr/>
              <a:lstStyle/>
              <a:p>
                <a:r>
                  <a:rPr lang="zh-CN" altLang="en-US">
                    <a:noFill/>
                  </a:rPr>
                  <a:t> </a:t>
                </a:r>
              </a:p>
            </p:txBody>
          </p:sp>
        </mc:Fallback>
      </mc:AlternateContent>
      <p:sp>
        <p:nvSpPr>
          <p:cNvPr id="46" name="文本框 45"/>
          <p:cNvSpPr txBox="1"/>
          <p:nvPr/>
        </p:nvSpPr>
        <p:spPr>
          <a:xfrm>
            <a:off x="10304621" y="2989044"/>
            <a:ext cx="1386840" cy="369332"/>
          </a:xfrm>
          <a:prstGeom prst="rect">
            <a:avLst/>
          </a:prstGeom>
          <a:noFill/>
        </p:spPr>
        <p:txBody>
          <a:bodyPr wrap="square" rtlCol="0">
            <a:spAutoFit/>
          </a:bodyPr>
          <a:lstStyle/>
          <a:p>
            <a:r>
              <a:rPr lang="zh-CN" altLang="en-US" dirty="0"/>
              <a:t>（</a:t>
            </a:r>
            <a:r>
              <a:rPr lang="en-US" altLang="zh-CN" dirty="0"/>
              <a:t>4-26</a:t>
            </a:r>
            <a:r>
              <a:rPr lang="zh-CN" altLang="en-US" dirty="0"/>
              <a:t>）</a:t>
            </a:r>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226850" y="1966131"/>
          <a:ext cx="2511291" cy="490008"/>
        </p:xfrm>
        <a:graphic>
          <a:graphicData uri="http://schemas.openxmlformats.org/presentationml/2006/ole">
            <mc:AlternateContent xmlns:mc="http://schemas.openxmlformats.org/markup-compatibility/2006">
              <mc:Choice xmlns:v="urn:schemas-microsoft-com:vml" Requires="v">
                <p:oleObj r:id="rId5" imgW="1040765" imgH="203200" progId="Equation.DSMT4">
                  <p:embed/>
                </p:oleObj>
              </mc:Choice>
              <mc:Fallback>
                <p:oleObj r:id="rId5" imgW="1040765" imgH="203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850" y="1966131"/>
                        <a:ext cx="2511291" cy="49000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3244667" y="3277758"/>
          <a:ext cx="2013657" cy="900846"/>
        </p:xfrm>
        <a:graphic>
          <a:graphicData uri="http://schemas.openxmlformats.org/presentationml/2006/ole">
            <mc:AlternateContent xmlns:mc="http://schemas.openxmlformats.org/markup-compatibility/2006">
              <mc:Choice xmlns:v="urn:schemas-microsoft-com:vml" Requires="v">
                <p:oleObj r:id="rId7" imgW="965200" imgH="431800" progId="Equation.DSMT4">
                  <p:embed/>
                </p:oleObj>
              </mc:Choice>
              <mc:Fallback>
                <p:oleObj r:id="rId7" imgW="965200" imgH="431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4667" y="3277758"/>
                        <a:ext cx="2013657" cy="900846"/>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3208420" y="4085121"/>
          <a:ext cx="2136250" cy="943279"/>
        </p:xfrm>
        <a:graphic>
          <a:graphicData uri="http://schemas.openxmlformats.org/presentationml/2006/ole">
            <mc:AlternateContent xmlns:mc="http://schemas.openxmlformats.org/markup-compatibility/2006">
              <mc:Choice xmlns:v="urn:schemas-microsoft-com:vml" Requires="v">
                <p:oleObj r:id="rId9" imgW="977900" imgH="431800" progId="Equation.DSMT4">
                  <p:embed/>
                </p:oleObj>
              </mc:Choice>
              <mc:Fallback>
                <p:oleObj r:id="rId9" imgW="977900" imgH="431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8420" y="4085121"/>
                        <a:ext cx="2136250" cy="943279"/>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3244667" y="4983761"/>
          <a:ext cx="4215236" cy="868594"/>
        </p:xfrm>
        <a:graphic>
          <a:graphicData uri="http://schemas.openxmlformats.org/presentationml/2006/ole">
            <mc:AlternateContent xmlns:mc="http://schemas.openxmlformats.org/markup-compatibility/2006">
              <mc:Choice xmlns:v="urn:schemas-microsoft-com:vml" Requires="v">
                <p:oleObj r:id="rId11" imgW="2095500" imgH="431800" progId="Equation.DSMT4">
                  <p:embed/>
                </p:oleObj>
              </mc:Choice>
              <mc:Fallback>
                <p:oleObj r:id="rId11" imgW="2095500" imgH="4318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4667" y="4983761"/>
                        <a:ext cx="4215236" cy="86859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2" name="文本框 31"/>
              <p:cNvSpPr txBox="1"/>
              <p:nvPr/>
            </p:nvSpPr>
            <p:spPr>
              <a:xfrm>
                <a:off x="1075351" y="5852355"/>
                <a:ext cx="9150689" cy="368300"/>
              </a:xfrm>
              <a:prstGeom prst="rect">
                <a:avLst/>
              </a:prstGeom>
              <a:noFill/>
            </p:spPr>
            <p:txBody>
              <a:bodyPr wrap="square" rtlCol="0">
                <a:spAutoFit/>
              </a:bodyPr>
              <a:lstStyle/>
              <a:p>
                <a:r>
                  <a:rPr lang="zh-CN" altLang="zh-CN" sz="1800" dirty="0">
                    <a:solidFill>
                      <a:srgbClr val="000000"/>
                    </a:solidFill>
                    <a:effectLst/>
                    <a:latin typeface="微软雅黑" panose="020B0503020204020204" charset="-122"/>
                    <a:ea typeface="微软雅黑" panose="020B0503020204020204" charset="-122"/>
                    <a:cs typeface="微软雅黑" panose="020B0503020204020204" charset="-122"/>
                  </a:rPr>
                  <a:t>根据</a:t>
                </a:r>
                <a14:m>
                  <m:oMath xmlns:m="http://schemas.openxmlformats.org/officeDocument/2006/math">
                    <m:sSub>
                      <m:sSubPr>
                        <m:ctrlPr>
                          <a:rPr lang="en-US"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sz="1800" i="1" smtClean="0">
                            <a:solidFill>
                              <a:srgbClr val="000000"/>
                            </a:solidFill>
                            <a:effectLst/>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4</m:t>
                        </m:r>
                      </m:sub>
                    </m:sSub>
                  </m:oMath>
                </a14:m>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i="1">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234</m:t>
                        </m:r>
                      </m:sub>
                    </m:sSub>
                  </m:oMath>
                </a14:m>
                <a:r>
                  <a:rPr lang="en-US" altLang="zh-CN" dirty="0">
                    <a:latin typeface="微软雅黑" panose="020B0503020204020204" charset="-122"/>
                    <a:ea typeface="微软雅黑" panose="020B0503020204020204" charset="-122"/>
                    <a:cs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i="1">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23</m:t>
                        </m:r>
                      </m:sub>
                    </m:sSub>
                  </m:oMath>
                </a14:m>
                <a:r>
                  <a:rPr lang="zh-CN" altLang="en-US" dirty="0">
                    <a:latin typeface="微软雅黑" panose="020B0503020204020204" charset="-122"/>
                    <a:ea typeface="微软雅黑" panose="020B0503020204020204" charset="-122"/>
                    <a:cs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i="1">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i="1" smtClean="0">
                            <a:solidFill>
                              <a:srgbClr val="000000"/>
                            </a:solidFill>
                            <a:latin typeface="Cambria Math" panose="02040503050406030204" pitchFamily="18" charset="0"/>
                            <a:ea typeface="MS Mincho" charset="0"/>
                            <a:cs typeface="Cambria Math" panose="02040503050406030204" pitchFamily="18" charset="0"/>
                          </a:rPr>
                          <m:t>3</m:t>
                        </m:r>
                      </m:sub>
                    </m:sSub>
                  </m:oMath>
                </a14:m>
                <a:r>
                  <a:rPr lang="en-US" altLang="zh-CN" dirty="0">
                    <a:latin typeface="微软雅黑" panose="020B0503020204020204" charset="-122"/>
                    <a:ea typeface="微软雅黑" panose="020B0503020204020204" charset="-122"/>
                    <a:cs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i="1">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23</m:t>
                        </m:r>
                      </m:sub>
                    </m:sSub>
                  </m:oMath>
                </a14:m>
                <a:r>
                  <a:rPr lang="en-US" altLang="zh-CN" dirty="0">
                    <a:latin typeface="微软雅黑" panose="020B0503020204020204" charset="-122"/>
                    <a:ea typeface="微软雅黑" panose="020B0503020204020204" charset="-122"/>
                    <a:cs typeface="微软雅黑" panose="020B0503020204020204" charset="-122"/>
                  </a:rPr>
                  <a:t>-</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i="1">
                            <a:solidFill>
                              <a:srgbClr val="000000"/>
                            </a:solidFill>
                            <a:latin typeface="Cambria Math" panose="02040503050406030204" pitchFamily="18" charset="0"/>
                            <a:ea typeface="微软雅黑" panose="020B0503020204020204" charset="-122"/>
                            <a:cs typeface="Cambria Math" panose="02040503050406030204" pitchFamily="18" charset="0"/>
                          </a:rPr>
                        </m:ctrlPr>
                      </m:sSubPr>
                      <m:e>
                        <m:r>
                          <m:rPr>
                            <m:sty m:val="p"/>
                          </m:rPr>
                          <a:rPr lang="el-GR" altLang="zh-CN" i="1">
                            <a:solidFill>
                              <a:srgbClr val="000000"/>
                            </a:solidFill>
                            <a:latin typeface="Cambria Math" panose="02040503050406030204" pitchFamily="18" charset="0"/>
                            <a:ea typeface="微软雅黑" panose="020B0503020204020204" charset="-122"/>
                            <a:cs typeface="Cambria Math" panose="02040503050406030204" pitchFamily="18" charset="0"/>
                          </a:rPr>
                          <m:t>θ</m:t>
                        </m:r>
                      </m:e>
                      <m:sub>
                        <m:r>
                          <a:rPr lang="en-US" altLang="zh-CN" i="1">
                            <a:solidFill>
                              <a:srgbClr val="000000"/>
                            </a:solidFill>
                            <a:latin typeface="Cambria Math" panose="02040503050406030204" pitchFamily="18" charset="0"/>
                            <a:ea typeface="MS Mincho" charset="0"/>
                            <a:cs typeface="Cambria Math" panose="02040503050406030204" pitchFamily="18" charset="0"/>
                          </a:rPr>
                          <m:t>2</m:t>
                        </m:r>
                      </m:sub>
                    </m:sSub>
                  </m:oMath>
                </a14:m>
                <a:r>
                  <a:rPr lang="zh-CN" altLang="en-US" dirty="0">
                    <a:latin typeface="微软雅黑" panose="020B0503020204020204" charset="-122"/>
                    <a:ea typeface="微软雅黑" panose="020B0503020204020204" charset="-122"/>
                    <a:cs typeface="微软雅黑" panose="020B0503020204020204" charset="-122"/>
                  </a:rPr>
                  <a:t>可以得到剩下的两个关节角。</a:t>
                </a:r>
              </a:p>
            </p:txBody>
          </p:sp>
        </mc:Choice>
        <mc:Fallback xmlns="">
          <p:sp>
            <p:nvSpPr>
              <p:cNvPr id="32" name="文本框 31"/>
              <p:cNvSpPr txBox="1">
                <a:spLocks noRot="1" noChangeAspect="1" noMove="1" noResize="1" noEditPoints="1" noAdjustHandles="1" noChangeArrowheads="1" noChangeShapeType="1" noTextEdit="1"/>
              </p:cNvSpPr>
              <p:nvPr/>
            </p:nvSpPr>
            <p:spPr>
              <a:xfrm>
                <a:off x="1075351" y="5852355"/>
                <a:ext cx="9150689" cy="368300"/>
              </a:xfrm>
              <a:prstGeom prst="rect">
                <a:avLst/>
              </a:prstGeom>
              <a:blipFill rotWithShape="1">
                <a:blip r:embed="rId13"/>
                <a:stretch>
                  <a:fillRect l="-3" t="-53" b="5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逆向运动学</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4" name="图片 13"/>
          <p:cNvPicPr>
            <a:picLocks noChangeAspect="1"/>
          </p:cNvPicPr>
          <p:nvPr/>
        </p:nvPicPr>
        <p:blipFill>
          <a:blip r:embed="rId3"/>
          <a:stretch>
            <a:fillRect/>
          </a:stretch>
        </p:blipFill>
        <p:spPr>
          <a:xfrm>
            <a:off x="1268170" y="2464155"/>
            <a:ext cx="9341668" cy="3333370"/>
          </a:xfrm>
          <a:prstGeom prst="rect">
            <a:avLst/>
          </a:prstGeom>
        </p:spPr>
      </p:pic>
      <p:sp>
        <p:nvSpPr>
          <p:cNvPr id="17" name="矩形: 圆角 16"/>
          <p:cNvSpPr/>
          <p:nvPr/>
        </p:nvSpPr>
        <p:spPr>
          <a:xfrm>
            <a:off x="2377440" y="1691640"/>
            <a:ext cx="6812280" cy="47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八</a:t>
            </a:r>
            <a:r>
              <a:rPr lang="zh-CN" altLang="en-US" sz="2000" b="1" dirty="0">
                <a:solidFill>
                  <a:schemeClr val="bg1"/>
                </a:solidFill>
              </a:rPr>
              <a:t>组运动学逆解计算结果</a:t>
            </a:r>
            <a:endParaRPr lang="zh-CN" altLang="en-US" b="1" dirty="0">
              <a:solidFill>
                <a:schemeClr val="bg1"/>
              </a:solidFill>
            </a:endParaRPr>
          </a:p>
        </p:txBody>
      </p:sp>
      <p:grpSp>
        <p:nvGrpSpPr>
          <p:cNvPr id="36" name="组合 35"/>
          <p:cNvGrpSpPr/>
          <p:nvPr/>
        </p:nvGrpSpPr>
        <p:grpSpPr>
          <a:xfrm>
            <a:off x="11414788" y="6365635"/>
            <a:ext cx="777212" cy="492365"/>
            <a:chOff x="11381689" y="6427151"/>
            <a:chExt cx="777212" cy="492365"/>
          </a:xfrm>
        </p:grpSpPr>
        <p:sp>
          <p:nvSpPr>
            <p:cNvPr id="37" name="椭圆 36"/>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1381689" y="6488668"/>
              <a:ext cx="777212" cy="369332"/>
            </a:xfrm>
            <a:prstGeom prst="rect">
              <a:avLst/>
            </a:prstGeom>
            <a:noFill/>
          </p:spPr>
          <p:txBody>
            <a:bodyPr wrap="square">
              <a:spAutoFit/>
            </a:bodyPr>
            <a:lstStyle/>
            <a:p>
              <a:pPr algn="ctr"/>
              <a:r>
                <a:rPr lang="en-US" altLang="zh-CN" b="1" dirty="0">
                  <a:solidFill>
                    <a:schemeClr val="accent1"/>
                  </a:solidFill>
                </a:rPr>
                <a:t>39</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机器人模型的建立</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514551" y="1923536"/>
            <a:ext cx="5581449" cy="2584450"/>
          </a:xfrm>
          <a:prstGeom prst="rect">
            <a:avLst/>
          </a:prstGeom>
          <a:noFill/>
        </p:spPr>
        <p:txBody>
          <a:bodyPr wrap="square" rtlCol="0">
            <a:spAutoFit/>
          </a:bodyPr>
          <a:lstStyle/>
          <a:p>
            <a:pPr indent="304800" algn="just">
              <a:lnSpc>
                <a:spcPct val="150000"/>
              </a:lnSpc>
            </a:pPr>
            <a:r>
              <a:rPr lang="zh-CN" altLang="zh-CN" sz="1800" kern="100" dirty="0">
                <a:effectLst/>
                <a:latin typeface="微软雅黑" panose="020B0503020204020204" charset="-122"/>
                <a:ea typeface="微软雅黑" panose="020B0503020204020204" charset="-122"/>
                <a:cs typeface="微软雅黑" panose="020B0503020204020204" charset="-122"/>
              </a:rPr>
              <a:t>利用我们之前设计的</a:t>
            </a:r>
            <a:r>
              <a:rPr lang="en-US" altLang="zh-CN" sz="1800" kern="100" dirty="0">
                <a:effectLst/>
                <a:latin typeface="微软雅黑" panose="020B0503020204020204" charset="-122"/>
                <a:ea typeface="微软雅黑" panose="020B0503020204020204" charset="-122"/>
                <a:cs typeface="微软雅黑" panose="020B0503020204020204" charset="-122"/>
              </a:rPr>
              <a:t>D-H</a:t>
            </a:r>
            <a:r>
              <a:rPr lang="zh-CN" altLang="zh-CN" sz="1800" kern="100" dirty="0">
                <a:effectLst/>
                <a:latin typeface="微软雅黑" panose="020B0503020204020204" charset="-122"/>
                <a:ea typeface="微软雅黑" panose="020B0503020204020204" charset="-122"/>
                <a:cs typeface="微软雅黑" panose="020B0503020204020204" charset="-122"/>
              </a:rPr>
              <a:t>矩阵参数和电机参数，我们利用</a:t>
            </a:r>
            <a:r>
              <a:rPr lang="en-US" altLang="zh-CN" sz="1800" kern="100" dirty="0">
                <a:effectLst/>
                <a:latin typeface="微软雅黑" panose="020B0503020204020204" charset="-122"/>
                <a:ea typeface="微软雅黑" panose="020B0503020204020204" charset="-122"/>
                <a:cs typeface="微软雅黑" panose="020B0503020204020204" charset="-122"/>
              </a:rPr>
              <a:t>MATLAB</a:t>
            </a:r>
            <a:r>
              <a:rPr lang="zh-CN" altLang="zh-CN" sz="1800" kern="100" dirty="0">
                <a:effectLst/>
                <a:latin typeface="微软雅黑" panose="020B0503020204020204" charset="-122"/>
                <a:ea typeface="微软雅黑" panose="020B0503020204020204" charset="-122"/>
                <a:cs typeface="微软雅黑" panose="020B0503020204020204" charset="-122"/>
              </a:rPr>
              <a:t>中的</a:t>
            </a:r>
            <a:r>
              <a:rPr lang="en-US" altLang="zh-CN" sz="1800" kern="100" dirty="0">
                <a:effectLst/>
                <a:latin typeface="微软雅黑" panose="020B0503020204020204" charset="-122"/>
                <a:ea typeface="微软雅黑" panose="020B0503020204020204" charset="-122"/>
                <a:cs typeface="微软雅黑" panose="020B0503020204020204" charset="-122"/>
              </a:rPr>
              <a:t>Robotics Toolbox</a:t>
            </a:r>
            <a:r>
              <a:rPr lang="zh-CN" altLang="zh-CN" sz="1800" kern="100" dirty="0">
                <a:effectLst/>
                <a:latin typeface="微软雅黑" panose="020B0503020204020204" charset="-122"/>
                <a:ea typeface="微软雅黑" panose="020B0503020204020204" charset="-122"/>
                <a:cs typeface="微软雅黑" panose="020B0503020204020204" charset="-122"/>
              </a:rPr>
              <a:t>，我们完成了</a:t>
            </a:r>
            <a:r>
              <a:rPr lang="en-US" altLang="zh-CN" sz="1800" kern="100" dirty="0" err="1">
                <a:effectLst/>
                <a:latin typeface="微软雅黑" panose="020B0503020204020204" charset="-122"/>
                <a:ea typeface="微软雅黑" panose="020B0503020204020204" charset="-122"/>
                <a:cs typeface="微软雅黑" panose="020B0503020204020204" charset="-122"/>
              </a:rPr>
              <a:t>Matlab</a:t>
            </a:r>
            <a:r>
              <a:rPr lang="zh-CN" altLang="zh-CN" sz="1800" kern="100" dirty="0">
                <a:effectLst/>
                <a:latin typeface="微软雅黑" panose="020B0503020204020204" charset="-122"/>
                <a:ea typeface="微软雅黑" panose="020B0503020204020204" charset="-122"/>
                <a:cs typeface="微软雅黑" panose="020B0503020204020204" charset="-122"/>
              </a:rPr>
              <a:t>中的机器人建模：</a:t>
            </a:r>
          </a:p>
          <a:p>
            <a:pPr indent="304800" algn="just">
              <a:lnSpc>
                <a:spcPct val="150000"/>
              </a:lnSpc>
            </a:pPr>
            <a:r>
              <a:rPr lang="zh-CN" altLang="zh-CN" sz="1800" kern="100" dirty="0">
                <a:effectLst/>
                <a:latin typeface="微软雅黑" panose="020B0503020204020204" charset="-122"/>
                <a:ea typeface="微软雅黑" panose="020B0503020204020204" charset="-122"/>
                <a:cs typeface="微软雅黑" panose="020B0503020204020204" charset="-122"/>
              </a:rPr>
              <a:t>我们首先存储了各机械臂对应的</a:t>
            </a:r>
            <a:r>
              <a:rPr lang="en-US" altLang="zh-CN" sz="1800" kern="100" dirty="0">
                <a:effectLst/>
                <a:latin typeface="微软雅黑" panose="020B0503020204020204" charset="-122"/>
                <a:ea typeface="微软雅黑" panose="020B0503020204020204" charset="-122"/>
                <a:cs typeface="微软雅黑" panose="020B0503020204020204" charset="-122"/>
              </a:rPr>
              <a:t>D-H</a:t>
            </a:r>
            <a:r>
              <a:rPr lang="zh-CN" altLang="zh-CN" sz="1800" kern="100" dirty="0">
                <a:effectLst/>
                <a:latin typeface="微软雅黑" panose="020B0503020204020204" charset="-122"/>
                <a:ea typeface="微软雅黑" panose="020B0503020204020204" charset="-122"/>
                <a:cs typeface="微软雅黑" panose="020B0503020204020204" charset="-122"/>
              </a:rPr>
              <a:t>矩阵参数，利用</a:t>
            </a:r>
            <a:r>
              <a:rPr lang="en-US" altLang="zh-CN" sz="1800" kern="100" dirty="0">
                <a:effectLst/>
                <a:latin typeface="微软雅黑" panose="020B0503020204020204" charset="-122"/>
                <a:ea typeface="微软雅黑" panose="020B0503020204020204" charset="-122"/>
                <a:cs typeface="微软雅黑" panose="020B0503020204020204" charset="-122"/>
              </a:rPr>
              <a:t>Link</a:t>
            </a:r>
            <a:r>
              <a:rPr lang="zh-CN" altLang="zh-CN" sz="1800" kern="100" dirty="0">
                <a:effectLst/>
                <a:latin typeface="微软雅黑" panose="020B0503020204020204" charset="-122"/>
                <a:ea typeface="微软雅黑" panose="020B0503020204020204" charset="-122"/>
                <a:cs typeface="微软雅黑" panose="020B0503020204020204" charset="-122"/>
              </a:rPr>
              <a:t>指令完成各机械臂的建模后，我们再利用</a:t>
            </a:r>
            <a:r>
              <a:rPr lang="en-US" altLang="zh-CN" sz="1800" kern="100" dirty="0" err="1">
                <a:effectLst/>
                <a:latin typeface="微软雅黑" panose="020B0503020204020204" charset="-122"/>
                <a:ea typeface="微软雅黑" panose="020B0503020204020204" charset="-122"/>
                <a:cs typeface="微软雅黑" panose="020B0503020204020204" charset="-122"/>
              </a:rPr>
              <a:t>SerialLink</a:t>
            </a:r>
            <a:r>
              <a:rPr lang="zh-CN" altLang="zh-CN" sz="1800" kern="100" dirty="0">
                <a:effectLst/>
                <a:latin typeface="微软雅黑" panose="020B0503020204020204" charset="-122"/>
                <a:ea typeface="微软雅黑" panose="020B0503020204020204" charset="-122"/>
                <a:cs typeface="微软雅黑" panose="020B0503020204020204" charset="-122"/>
              </a:rPr>
              <a:t>指令完成机器人的建立工作。</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5080" y="1397417"/>
            <a:ext cx="5581449" cy="4814139"/>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15" name="矩形: 圆角 14"/>
          <p:cNvSpPr/>
          <p:nvPr/>
        </p:nvSpPr>
        <p:spPr>
          <a:xfrm>
            <a:off x="1364380" y="5216619"/>
            <a:ext cx="4282040" cy="557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j-ea"/>
                <a:ea typeface="+mj-ea"/>
              </a:rPr>
              <a:t>建立的模型</a:t>
            </a:r>
          </a:p>
        </p:txBody>
      </p:sp>
      <p:grpSp>
        <p:nvGrpSpPr>
          <p:cNvPr id="16" name="组合 15"/>
          <p:cNvGrpSpPr/>
          <p:nvPr/>
        </p:nvGrpSpPr>
        <p:grpSpPr>
          <a:xfrm>
            <a:off x="11414788" y="6365635"/>
            <a:ext cx="777212" cy="492365"/>
            <a:chOff x="11381689" y="6427151"/>
            <a:chExt cx="777212" cy="492365"/>
          </a:xfrm>
        </p:grpSpPr>
        <p:sp>
          <p:nvSpPr>
            <p:cNvPr id="18" name="椭圆 17"/>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40</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机器人模型的建立</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608770" y="2226507"/>
            <a:ext cx="4385710" cy="2168525"/>
          </a:xfrm>
          <a:prstGeom prst="rect">
            <a:avLst/>
          </a:prstGeom>
          <a:noFill/>
        </p:spPr>
        <p:txBody>
          <a:bodyPr wrap="square" rtlCol="0">
            <a:spAutoFit/>
          </a:bodyPr>
          <a:lstStyle/>
          <a:p>
            <a:pPr indent="304800" algn="l">
              <a:lnSpc>
                <a:spcPct val="150000"/>
              </a:lnSpc>
            </a:pPr>
            <a:r>
              <a:rPr lang="zh-CN" altLang="zh-CN" sz="1800" kern="100" dirty="0">
                <a:effectLst/>
                <a:latin typeface="微软雅黑" panose="020B0503020204020204" charset="-122"/>
                <a:ea typeface="微软雅黑" panose="020B0503020204020204" charset="-122"/>
                <a:cs typeface="微软雅黑" panose="020B0503020204020204" charset="-122"/>
              </a:rPr>
              <a:t>利用</a:t>
            </a:r>
            <a:r>
              <a:rPr lang="en-US" altLang="zh-CN" sz="1800" kern="100" dirty="0">
                <a:effectLst/>
                <a:latin typeface="微软雅黑" panose="020B0503020204020204" charset="-122"/>
                <a:ea typeface="微软雅黑" panose="020B0503020204020204" charset="-122"/>
                <a:cs typeface="微软雅黑" panose="020B0503020204020204" charset="-122"/>
              </a:rPr>
              <a:t>jacob0</a:t>
            </a:r>
            <a:r>
              <a:rPr lang="zh-CN" altLang="zh-CN" sz="1800" kern="100" dirty="0">
                <a:effectLst/>
                <a:latin typeface="微软雅黑" panose="020B0503020204020204" charset="-122"/>
                <a:ea typeface="微软雅黑" panose="020B0503020204020204" charset="-122"/>
                <a:cs typeface="微软雅黑" panose="020B0503020204020204" charset="-122"/>
              </a:rPr>
              <a:t>函数，我们可以很方便地求出指定偏转角下末端坐标系的雅克比矩阵</a:t>
            </a:r>
            <a:r>
              <a:rPr lang="zh-CN" altLang="en-US" sz="1800" kern="100" dirty="0">
                <a:effectLst/>
                <a:latin typeface="微软雅黑" panose="020B0503020204020204" charset="-122"/>
                <a:ea typeface="微软雅黑" panose="020B0503020204020204" charset="-122"/>
                <a:cs typeface="微软雅黑" panose="020B0503020204020204" charset="-122"/>
              </a:rPr>
              <a:t>。</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indent="304800" algn="just">
              <a:lnSpc>
                <a:spcPct val="150000"/>
              </a:lnSpc>
            </a:pPr>
            <a:r>
              <a:rPr lang="zh-CN" altLang="zh-CN" sz="1800" dirty="0">
                <a:effectLst/>
                <a:latin typeface="微软雅黑" panose="020B0503020204020204" charset="-122"/>
                <a:ea typeface="微软雅黑" panose="020B0503020204020204" charset="-122"/>
                <a:cs typeface="微软雅黑" panose="020B0503020204020204" charset="-122"/>
              </a:rPr>
              <a:t>利用</a:t>
            </a:r>
            <a:r>
              <a:rPr lang="en-US" altLang="zh-CN" sz="1800" dirty="0">
                <a:effectLst/>
                <a:latin typeface="微软雅黑" panose="020B0503020204020204" charset="-122"/>
                <a:ea typeface="微软雅黑" panose="020B0503020204020204" charset="-122"/>
                <a:cs typeface="微软雅黑" panose="020B0503020204020204" charset="-122"/>
              </a:rPr>
              <a:t>teach</a:t>
            </a:r>
            <a:r>
              <a:rPr lang="zh-CN" altLang="zh-CN" sz="1800" dirty="0">
                <a:effectLst/>
                <a:latin typeface="微软雅黑" panose="020B0503020204020204" charset="-122"/>
                <a:ea typeface="微软雅黑" panose="020B0503020204020204" charset="-122"/>
                <a:cs typeface="微软雅黑" panose="020B0503020204020204" charset="-122"/>
              </a:rPr>
              <a:t>指令，我们还能得到可主动调节的机器人模型用于测试和仿真。</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4520" y="1486693"/>
            <a:ext cx="6588750" cy="495195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14" name="矩形: 圆角 13"/>
          <p:cNvSpPr/>
          <p:nvPr/>
        </p:nvSpPr>
        <p:spPr>
          <a:xfrm>
            <a:off x="1059180" y="5080790"/>
            <a:ext cx="3878580" cy="68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j-ea"/>
                <a:ea typeface="+mj-ea"/>
              </a:rPr>
              <a:t>主动调节界面</a:t>
            </a:r>
          </a:p>
        </p:txBody>
      </p:sp>
      <p:grpSp>
        <p:nvGrpSpPr>
          <p:cNvPr id="15" name="组合 14"/>
          <p:cNvGrpSpPr/>
          <p:nvPr/>
        </p:nvGrpSpPr>
        <p:grpSpPr>
          <a:xfrm>
            <a:off x="11414788" y="6365635"/>
            <a:ext cx="777212" cy="492365"/>
            <a:chOff x="11381689" y="6427151"/>
            <a:chExt cx="777212" cy="492365"/>
          </a:xfrm>
        </p:grpSpPr>
        <p:sp>
          <p:nvSpPr>
            <p:cNvPr id="16" name="椭圆 15"/>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41</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机器人模型的建立</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圆角 13"/>
          <p:cNvSpPr/>
          <p:nvPr/>
        </p:nvSpPr>
        <p:spPr>
          <a:xfrm flipH="1">
            <a:off x="626110" y="1734816"/>
            <a:ext cx="670559" cy="16148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j-ea"/>
                <a:ea typeface="+mj-ea"/>
              </a:rPr>
              <a:t>画</a:t>
            </a:r>
            <a:endParaRPr lang="en-US" altLang="zh-CN" sz="2000" b="1" dirty="0">
              <a:solidFill>
                <a:schemeClr val="bg1"/>
              </a:solidFill>
              <a:latin typeface="+mj-ea"/>
              <a:ea typeface="+mj-ea"/>
            </a:endParaRPr>
          </a:p>
          <a:p>
            <a:pPr algn="ctr"/>
            <a:r>
              <a:rPr lang="zh-CN" altLang="en-US" sz="2000" b="1" dirty="0">
                <a:solidFill>
                  <a:schemeClr val="bg1"/>
                </a:solidFill>
                <a:latin typeface="+mj-ea"/>
                <a:ea typeface="+mj-ea"/>
              </a:rPr>
              <a:t>圆</a:t>
            </a:r>
          </a:p>
        </p:txBody>
      </p:sp>
      <p:sp>
        <p:nvSpPr>
          <p:cNvPr id="2" name="文本框 1"/>
          <p:cNvSpPr txBox="1"/>
          <p:nvPr/>
        </p:nvSpPr>
        <p:spPr>
          <a:xfrm>
            <a:off x="1691640" y="1734816"/>
            <a:ext cx="9707880" cy="1753235"/>
          </a:xfrm>
          <a:prstGeom prst="rect">
            <a:avLst/>
          </a:prstGeom>
          <a:noFill/>
        </p:spPr>
        <p:txBody>
          <a:bodyPr wrap="square" rtlCol="0">
            <a:spAutoFit/>
          </a:bodyPr>
          <a:lstStyle/>
          <a:p>
            <a:pPr indent="304800" algn="l">
              <a:lnSpc>
                <a:spcPct val="150000"/>
              </a:lnSpc>
            </a:pPr>
            <a:r>
              <a:rPr lang="en-US" altLang="zh-CN" sz="1800" kern="100" dirty="0">
                <a:effectLst/>
                <a:latin typeface="微软雅黑" panose="020B0503020204020204" charset="-122"/>
                <a:ea typeface="微软雅黑" panose="020B0503020204020204" charset="-122"/>
                <a:cs typeface="微软雅黑" panose="020B0503020204020204" charset="-122"/>
              </a:rPr>
              <a:t>  </a:t>
            </a:r>
            <a:r>
              <a:rPr lang="zh-CN" altLang="zh-CN" sz="1800" kern="100" dirty="0">
                <a:effectLst/>
                <a:latin typeface="微软雅黑" panose="020B0503020204020204" charset="-122"/>
                <a:ea typeface="微软雅黑" panose="020B0503020204020204" charset="-122"/>
                <a:cs typeface="微软雅黑" panose="020B0503020204020204" charset="-122"/>
              </a:rPr>
              <a:t>在这里，我们对机器人仿真模型做了轨迹拟合。在画圆测试中，我们首先在三维空间中绘制了一个圆的轨迹。这里选择的圆心是（</a:t>
            </a:r>
            <a:r>
              <a:rPr lang="en-US" altLang="zh-CN" sz="1800" kern="100" dirty="0">
                <a:effectLst/>
                <a:latin typeface="微软雅黑" panose="020B0503020204020204" charset="-122"/>
                <a:ea typeface="微软雅黑" panose="020B0503020204020204" charset="-122"/>
                <a:cs typeface="微软雅黑" panose="020B0503020204020204" charset="-122"/>
              </a:rPr>
              <a:t>3,3,3</a:t>
            </a:r>
            <a:r>
              <a:rPr lang="zh-CN" altLang="zh-CN" sz="1800" kern="100" dirty="0">
                <a:effectLst/>
                <a:latin typeface="微软雅黑" panose="020B0503020204020204" charset="-122"/>
                <a:ea typeface="微软雅黑" panose="020B0503020204020204" charset="-122"/>
                <a:cs typeface="微软雅黑" panose="020B0503020204020204" charset="-122"/>
              </a:rPr>
              <a:t>），半径为</a:t>
            </a:r>
            <a:r>
              <a:rPr lang="en-US" altLang="zh-CN" sz="1800" kern="100" dirty="0">
                <a:effectLst/>
                <a:latin typeface="微软雅黑" panose="020B0503020204020204" charset="-122"/>
                <a:ea typeface="微软雅黑" panose="020B0503020204020204" charset="-122"/>
                <a:cs typeface="微软雅黑" panose="020B0503020204020204" charset="-122"/>
              </a:rPr>
              <a:t>1</a:t>
            </a:r>
            <a:r>
              <a:rPr lang="zh-CN" altLang="zh-CN" sz="1800" kern="100" dirty="0">
                <a:effectLst/>
                <a:latin typeface="微软雅黑" panose="020B0503020204020204" charset="-122"/>
                <a:ea typeface="微软雅黑" panose="020B0503020204020204" charset="-122"/>
                <a:cs typeface="微软雅黑" panose="020B0503020204020204" charset="-122"/>
              </a:rPr>
              <a:t>。利用</a:t>
            </a:r>
            <a:r>
              <a:rPr lang="en-US" altLang="zh-CN" sz="1800" kern="100" dirty="0" err="1">
                <a:effectLst/>
                <a:latin typeface="微软雅黑" panose="020B0503020204020204" charset="-122"/>
                <a:ea typeface="微软雅黑" panose="020B0503020204020204" charset="-122"/>
                <a:cs typeface="微软雅黑" panose="020B0503020204020204" charset="-122"/>
              </a:rPr>
              <a:t>transl</a:t>
            </a:r>
            <a:r>
              <a:rPr lang="zh-CN" altLang="zh-CN" sz="1800" kern="100" dirty="0">
                <a:effectLst/>
                <a:latin typeface="微软雅黑" panose="020B0503020204020204" charset="-122"/>
                <a:ea typeface="微软雅黑" panose="020B0503020204020204" charset="-122"/>
                <a:cs typeface="微软雅黑" panose="020B0503020204020204" charset="-122"/>
              </a:rPr>
              <a:t>函数，我们可以得到轨迹中各点坐标对应的转移矩阵。利用</a:t>
            </a:r>
            <a:r>
              <a:rPr lang="en-US" altLang="zh-CN" sz="1800" kern="100" dirty="0" err="1">
                <a:effectLst/>
                <a:latin typeface="微软雅黑" panose="020B0503020204020204" charset="-122"/>
                <a:ea typeface="微软雅黑" panose="020B0503020204020204" charset="-122"/>
                <a:cs typeface="微软雅黑" panose="020B0503020204020204" charset="-122"/>
              </a:rPr>
              <a:t>ikine</a:t>
            </a:r>
            <a:r>
              <a:rPr lang="zh-CN" altLang="zh-CN" sz="1800" kern="100" dirty="0">
                <a:effectLst/>
                <a:latin typeface="微软雅黑" panose="020B0503020204020204" charset="-122"/>
                <a:ea typeface="微软雅黑" panose="020B0503020204020204" charset="-122"/>
                <a:cs typeface="微软雅黑" panose="020B0503020204020204" charset="-122"/>
              </a:rPr>
              <a:t>指令，我们便可以以此求解出对应的各关节角。同理，我们也可以以此完成螺旋线的轨迹仿真。</a:t>
            </a:r>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b="7454"/>
          <a:stretch>
            <a:fillRect/>
          </a:stretch>
        </p:blipFill>
        <p:spPr bwMode="auto">
          <a:xfrm>
            <a:off x="1505667" y="3429000"/>
            <a:ext cx="4319905" cy="297180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42271"/>
            <a:ext cx="4292600" cy="296735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4" name="矩形: 圆角 3"/>
          <p:cNvSpPr/>
          <p:nvPr/>
        </p:nvSpPr>
        <p:spPr>
          <a:xfrm>
            <a:off x="2004460" y="6453283"/>
            <a:ext cx="3322320" cy="404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画圆轨迹仿真</a:t>
            </a:r>
          </a:p>
        </p:txBody>
      </p:sp>
      <p:sp>
        <p:nvSpPr>
          <p:cNvPr id="16" name="矩形: 圆角 15"/>
          <p:cNvSpPr/>
          <p:nvPr/>
        </p:nvSpPr>
        <p:spPr>
          <a:xfrm>
            <a:off x="6581140" y="6453283"/>
            <a:ext cx="3322320" cy="404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螺旋线轨迹仿真</a:t>
            </a:r>
          </a:p>
        </p:txBody>
      </p:sp>
      <p:grpSp>
        <p:nvGrpSpPr>
          <p:cNvPr id="17" name="组合 16"/>
          <p:cNvGrpSpPr/>
          <p:nvPr/>
        </p:nvGrpSpPr>
        <p:grpSpPr>
          <a:xfrm>
            <a:off x="11414788" y="6365635"/>
            <a:ext cx="777212" cy="492365"/>
            <a:chOff x="11381689" y="6427151"/>
            <a:chExt cx="777212" cy="492365"/>
          </a:xfrm>
        </p:grpSpPr>
        <p:sp>
          <p:nvSpPr>
            <p:cNvPr id="18" name="椭圆 17"/>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42</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机器人模型的建立</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圆角 13"/>
          <p:cNvSpPr/>
          <p:nvPr/>
        </p:nvSpPr>
        <p:spPr>
          <a:xfrm flipH="1">
            <a:off x="740071" y="1619848"/>
            <a:ext cx="670559" cy="2096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j-ea"/>
                <a:ea typeface="+mj-ea"/>
              </a:rPr>
              <a:t>正逆运动学求解</a:t>
            </a:r>
          </a:p>
        </p:txBody>
      </p:sp>
      <p:sp>
        <p:nvSpPr>
          <p:cNvPr id="2" name="文本框 1"/>
          <p:cNvSpPr txBox="1"/>
          <p:nvPr/>
        </p:nvSpPr>
        <p:spPr>
          <a:xfrm>
            <a:off x="1524000" y="1772741"/>
            <a:ext cx="9707880" cy="1753235"/>
          </a:xfrm>
          <a:prstGeom prst="rect">
            <a:avLst/>
          </a:prstGeom>
          <a:noFill/>
        </p:spPr>
        <p:txBody>
          <a:bodyPr wrap="square" rtlCol="0">
            <a:spAutoFit/>
          </a:bodyPr>
          <a:lstStyle/>
          <a:p>
            <a:pPr indent="304800" algn="l">
              <a:lnSpc>
                <a:spcPct val="150000"/>
              </a:lnSpc>
            </a:pPr>
            <a:r>
              <a:rPr lang="zh-CN" altLang="zh-CN" sz="1800" dirty="0">
                <a:effectLst/>
                <a:latin typeface="微软雅黑" panose="020B0503020204020204" charset="-122"/>
                <a:ea typeface="微软雅黑" panose="020B0503020204020204" charset="-122"/>
                <a:cs typeface="微软雅黑" panose="020B0503020204020204" charset="-122"/>
              </a:rPr>
              <a:t>在这里，我们假设要求机械臂中</a:t>
            </a:r>
            <a:r>
              <a:rPr lang="en-US" altLang="zh-CN" sz="1800" dirty="0">
                <a:effectLst/>
                <a:latin typeface="微软雅黑" panose="020B0503020204020204" charset="-122"/>
                <a:ea typeface="微软雅黑" panose="020B0503020204020204" charset="-122"/>
                <a:cs typeface="微软雅黑" panose="020B0503020204020204" charset="-122"/>
              </a:rPr>
              <a:t>A</a:t>
            </a:r>
            <a:r>
              <a:rPr lang="zh-CN" altLang="zh-CN" sz="1800" dirty="0">
                <a:effectLst/>
                <a:latin typeface="微软雅黑" panose="020B0503020204020204" charset="-122"/>
                <a:ea typeface="微软雅黑" panose="020B0503020204020204" charset="-122"/>
                <a:cs typeface="微软雅黑" panose="020B0503020204020204" charset="-122"/>
              </a:rPr>
              <a:t>点（</a:t>
            </a:r>
            <a:r>
              <a:rPr lang="en-US" altLang="zh-CN" sz="1800" dirty="0">
                <a:effectLst/>
                <a:latin typeface="微软雅黑" panose="020B0503020204020204" charset="-122"/>
                <a:ea typeface="微软雅黑" panose="020B0503020204020204" charset="-122"/>
                <a:cs typeface="微软雅黑" panose="020B0503020204020204" charset="-122"/>
              </a:rPr>
              <a:t>4,0,1</a:t>
            </a:r>
            <a:r>
              <a:rPr lang="zh-CN" altLang="zh-CN" sz="1800" dirty="0">
                <a:effectLst/>
                <a:latin typeface="微软雅黑" panose="020B0503020204020204" charset="-122"/>
                <a:ea typeface="微软雅黑" panose="020B0503020204020204" charset="-122"/>
                <a:cs typeface="微软雅黑" panose="020B0503020204020204" charset="-122"/>
              </a:rPr>
              <a:t>）移动前往</a:t>
            </a:r>
            <a:r>
              <a:rPr lang="en-US" altLang="zh-CN" sz="1800" dirty="0">
                <a:effectLst/>
                <a:latin typeface="微软雅黑" panose="020B0503020204020204" charset="-122"/>
                <a:ea typeface="微软雅黑" panose="020B0503020204020204" charset="-122"/>
                <a:cs typeface="微软雅黑" panose="020B0503020204020204" charset="-122"/>
              </a:rPr>
              <a:t>B</a:t>
            </a:r>
            <a:r>
              <a:rPr lang="zh-CN" altLang="zh-CN" sz="1800" dirty="0">
                <a:effectLst/>
                <a:latin typeface="微软雅黑" panose="020B0503020204020204" charset="-122"/>
                <a:ea typeface="微软雅黑" panose="020B0503020204020204" charset="-122"/>
                <a:cs typeface="微软雅黑" panose="020B0503020204020204" charset="-122"/>
              </a:rPr>
              <a:t>点（</a:t>
            </a:r>
            <a:r>
              <a:rPr lang="en-US" altLang="zh-CN" sz="1800" dirty="0">
                <a:effectLst/>
                <a:latin typeface="微软雅黑" panose="020B0503020204020204" charset="-122"/>
                <a:ea typeface="微软雅黑" panose="020B0503020204020204" charset="-122"/>
                <a:cs typeface="微软雅黑" panose="020B0503020204020204" charset="-122"/>
              </a:rPr>
              <a:t>0,4,4</a:t>
            </a:r>
            <a:r>
              <a:rPr lang="zh-CN" altLang="zh-CN" sz="1800" dirty="0">
                <a:effectLst/>
                <a:latin typeface="微软雅黑" panose="020B0503020204020204" charset="-122"/>
                <a:ea typeface="微软雅黑" panose="020B0503020204020204" charset="-122"/>
                <a:cs typeface="微软雅黑" panose="020B0503020204020204" charset="-122"/>
              </a:rPr>
              <a:t>）。首先我们利用</a:t>
            </a:r>
            <a:r>
              <a:rPr lang="en-US" altLang="zh-CN" sz="1800" dirty="0" err="1">
                <a:effectLst/>
                <a:latin typeface="微软雅黑" panose="020B0503020204020204" charset="-122"/>
                <a:ea typeface="微软雅黑" panose="020B0503020204020204" charset="-122"/>
                <a:cs typeface="微软雅黑" panose="020B0503020204020204" charset="-122"/>
              </a:rPr>
              <a:t>ikine</a:t>
            </a:r>
            <a:r>
              <a:rPr lang="zh-CN" altLang="zh-CN" sz="1800" dirty="0">
                <a:effectLst/>
                <a:latin typeface="微软雅黑" panose="020B0503020204020204" charset="-122"/>
                <a:ea typeface="微软雅黑" panose="020B0503020204020204" charset="-122"/>
                <a:cs typeface="微软雅黑" panose="020B0503020204020204" charset="-122"/>
              </a:rPr>
              <a:t>指令完成了逆运动学的求解。利用</a:t>
            </a:r>
            <a:r>
              <a:rPr lang="en-US" altLang="zh-CN" sz="1800" dirty="0" err="1">
                <a:effectLst/>
                <a:latin typeface="微软雅黑" panose="020B0503020204020204" charset="-122"/>
                <a:ea typeface="微软雅黑" panose="020B0503020204020204" charset="-122"/>
                <a:cs typeface="微软雅黑" panose="020B0503020204020204" charset="-122"/>
              </a:rPr>
              <a:t>jtraj</a:t>
            </a:r>
            <a:r>
              <a:rPr lang="zh-CN" altLang="zh-CN" sz="1800" dirty="0">
                <a:effectLst/>
                <a:latin typeface="微软雅黑" panose="020B0503020204020204" charset="-122"/>
                <a:ea typeface="微软雅黑" panose="020B0503020204020204" charset="-122"/>
                <a:cs typeface="微软雅黑" panose="020B0503020204020204" charset="-122"/>
              </a:rPr>
              <a:t>函数，我们对求解结果进行了插值从而得到了运动中途各点的对应关节角度、角速度和角加速度。利用所得到的结果，使用</a:t>
            </a:r>
            <a:r>
              <a:rPr lang="en-US" altLang="zh-CN" sz="1800" dirty="0" err="1">
                <a:effectLst/>
                <a:latin typeface="微软雅黑" panose="020B0503020204020204" charset="-122"/>
                <a:ea typeface="微软雅黑" panose="020B0503020204020204" charset="-122"/>
                <a:cs typeface="微软雅黑" panose="020B0503020204020204" charset="-122"/>
              </a:rPr>
              <a:t>fkine</a:t>
            </a:r>
            <a:r>
              <a:rPr lang="zh-CN" altLang="zh-CN" sz="1800" dirty="0">
                <a:effectLst/>
                <a:latin typeface="微软雅黑" panose="020B0503020204020204" charset="-122"/>
                <a:ea typeface="微软雅黑" panose="020B0503020204020204" charset="-122"/>
                <a:cs typeface="微软雅黑" panose="020B0503020204020204" charset="-122"/>
              </a:rPr>
              <a:t>指令，我们可以很方便地完成运动过程中各点正运动学的求解。以下是测试结果：</a:t>
            </a: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4148" b="4768"/>
          <a:stretch>
            <a:fillRect/>
          </a:stretch>
        </p:blipFill>
        <p:spPr bwMode="auto">
          <a:xfrm>
            <a:off x="1691640" y="3546760"/>
            <a:ext cx="4975860" cy="331124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3" name="文本框 2"/>
          <p:cNvSpPr txBox="1"/>
          <p:nvPr/>
        </p:nvSpPr>
        <p:spPr>
          <a:xfrm>
            <a:off x="7010400" y="3886200"/>
            <a:ext cx="4693920" cy="2861310"/>
          </a:xfrm>
          <a:prstGeom prst="rect">
            <a:avLst/>
          </a:prstGeom>
          <a:noFill/>
        </p:spPr>
        <p:txBody>
          <a:bodyPr wrap="square" rtlCol="0">
            <a:spAutoFit/>
          </a:bodyPr>
          <a:lstStyle/>
          <a:p>
            <a:pPr>
              <a:lnSpc>
                <a:spcPct val="1500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kern="100" dirty="0">
                <a:effectLst/>
                <a:latin typeface="微软雅黑" panose="020B0503020204020204" charset="-122"/>
                <a:ea typeface="微软雅黑" panose="020B0503020204020204" charset="-122"/>
                <a:cs typeface="微软雅黑" panose="020B0503020204020204" charset="-122"/>
              </a:rPr>
              <a:t>    </a:t>
            </a:r>
            <a:r>
              <a:rPr lang="zh-CN" altLang="zh-CN" sz="1800" kern="100" dirty="0">
                <a:effectLst/>
                <a:latin typeface="微软雅黑" panose="020B0503020204020204" charset="-122"/>
                <a:ea typeface="微软雅黑" panose="020B0503020204020204" charset="-122"/>
                <a:cs typeface="微软雅黑" panose="020B0503020204020204" charset="-122"/>
              </a:rPr>
              <a:t>可以看到，与圆和螺旋线的仿真结果不同。在轨迹仿真时，由于部分点位可能会出现无解或多解的情况，仿真结果下角度曲线可能出现突变，而这里的求解则能保证角度转动的连续性，但轨迹可能会出现无法控制的情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grpSp>
        <p:nvGrpSpPr>
          <p:cNvPr id="18" name="组合 17"/>
          <p:cNvGrpSpPr/>
          <p:nvPr/>
        </p:nvGrpSpPr>
        <p:grpSpPr>
          <a:xfrm>
            <a:off x="11414788" y="6365635"/>
            <a:ext cx="777212" cy="492365"/>
            <a:chOff x="11381689" y="6427151"/>
            <a:chExt cx="777212" cy="492365"/>
          </a:xfrm>
        </p:grpSpPr>
        <p:sp>
          <p:nvSpPr>
            <p:cNvPr id="19" name="椭圆 1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43</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185" y="946150"/>
            <a:ext cx="6423660" cy="521970"/>
          </a:xfrm>
          <a:prstGeom prst="rect">
            <a:avLst/>
          </a:prstGeom>
          <a:noFill/>
        </p:spPr>
        <p:txBody>
          <a:bodyPr wrap="square">
            <a:spAutoFit/>
          </a:bodyPr>
          <a:lstStyle/>
          <a:p>
            <a:r>
              <a:rPr lang="zh-CN" altLang="en-US" sz="2800" b="1" dirty="0"/>
              <a:t>机器人末端运动轨迹的仿真（螺旋线）</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8" name="组合 17"/>
          <p:cNvGrpSpPr/>
          <p:nvPr/>
        </p:nvGrpSpPr>
        <p:grpSpPr>
          <a:xfrm>
            <a:off x="11414788" y="6365635"/>
            <a:ext cx="777212" cy="492365"/>
            <a:chOff x="11381689" y="6427151"/>
            <a:chExt cx="777212" cy="492365"/>
          </a:xfrm>
        </p:grpSpPr>
        <p:sp>
          <p:nvSpPr>
            <p:cNvPr id="19" name="椭圆 1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43</a:t>
              </a:r>
              <a:endParaRPr lang="zh-CN" altLang="en-US" sz="1800" b="1" dirty="0">
                <a:solidFill>
                  <a:schemeClr val="accent1"/>
                </a:solidFill>
              </a:endParaRPr>
            </a:p>
          </p:txBody>
        </p:sp>
      </p:grpSp>
      <p:pic>
        <p:nvPicPr>
          <p:cNvPr id="4" name="meeting_01">
            <a:hlinkClick r:id="" action="ppaction://media"/>
          </p:cNvPr>
          <p:cNvPicPr>
            <a:picLocks noChangeAspect="1"/>
          </p:cNvPicPr>
          <p:nvPr>
            <a:videoFile r:link="rId1"/>
            <p:extLst>
              <p:ext uri="{DAA4B4D4-6D71-4841-9C94-3DE7FCFB9230}">
                <p14:media xmlns:p14="http://schemas.microsoft.com/office/powerpoint/2010/main" r:embed="rId2">
                  <p14:trim st="50928" end="63276"/>
                </p14:media>
              </p:ext>
            </p:extLst>
          </p:nvPr>
        </p:nvPicPr>
        <p:blipFill rotWithShape="1">
          <a:blip r:embed="rId5"/>
          <a:srcRect l="14451" t="1329" r="35063" b="8443"/>
          <a:stretch>
            <a:fillRect/>
          </a:stretch>
        </p:blipFill>
        <p:spPr>
          <a:xfrm>
            <a:off x="1438275" y="1468755"/>
            <a:ext cx="9315450" cy="4930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4"/>
          </p:nvPr>
        </p:nvSpPr>
        <p:spPr/>
        <p:txBody>
          <a:bodyPr/>
          <a:lstStyle/>
          <a:p>
            <a:r>
              <a:rPr lang="zh-CN" altLang="en-US" b="1" dirty="0"/>
              <a:t>基于</a:t>
            </a:r>
            <a:r>
              <a:rPr lang="en-US" altLang="zh-CN" b="1" dirty="0"/>
              <a:t>MATLAB</a:t>
            </a:r>
            <a:r>
              <a:rPr lang="zh-CN" altLang="en-US" b="1" dirty="0"/>
              <a:t>的仿真分析</a:t>
            </a:r>
            <a:endParaRPr lang="zh-CN" altLang="en-US" dirty="0"/>
          </a:p>
        </p:txBody>
      </p:sp>
      <p:sp>
        <p:nvSpPr>
          <p:cNvPr id="9" name="平行四边形 8"/>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9380" y="945833"/>
            <a:ext cx="3838380" cy="523220"/>
          </a:xfrm>
          <a:prstGeom prst="rect">
            <a:avLst/>
          </a:prstGeom>
          <a:noFill/>
        </p:spPr>
        <p:txBody>
          <a:bodyPr wrap="square">
            <a:spAutoFit/>
          </a:bodyPr>
          <a:lstStyle/>
          <a:p>
            <a:r>
              <a:rPr lang="zh-CN" altLang="en-US" sz="2800" b="1" dirty="0"/>
              <a:t>机器人模型的建立</a:t>
            </a:r>
          </a:p>
        </p:txBody>
      </p:sp>
      <p:sp>
        <p:nvSpPr>
          <p:cNvPr id="7" name="Rectangle 4"/>
          <p:cNvSpPr>
            <a:spLocks noChangeArrowheads="1"/>
          </p:cNvSpPr>
          <p:nvPr/>
        </p:nvSpPr>
        <p:spPr bwMode="auto">
          <a:xfrm flipV="1">
            <a:off x="3208420" y="457200"/>
            <a:ext cx="8983579" cy="4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2" name="Rectangle 5"/>
          <p:cNvSpPr>
            <a:spLocks noChangeArrowheads="1"/>
          </p:cNvSpPr>
          <p:nvPr/>
        </p:nvSpPr>
        <p:spPr bwMode="auto">
          <a:xfrm flipV="1">
            <a:off x="3665620" y="844549"/>
            <a:ext cx="8983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8"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圆角 13"/>
          <p:cNvSpPr/>
          <p:nvPr/>
        </p:nvSpPr>
        <p:spPr>
          <a:xfrm flipH="1">
            <a:off x="862892" y="2435348"/>
            <a:ext cx="670559" cy="2096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j-ea"/>
                <a:ea typeface="+mj-ea"/>
              </a:rPr>
              <a:t>改进方向</a:t>
            </a:r>
          </a:p>
        </p:txBody>
      </p:sp>
      <p:sp>
        <p:nvSpPr>
          <p:cNvPr id="2" name="文本框 1"/>
          <p:cNvSpPr txBox="1"/>
          <p:nvPr/>
        </p:nvSpPr>
        <p:spPr>
          <a:xfrm>
            <a:off x="1911350" y="2420228"/>
            <a:ext cx="9707880" cy="2168525"/>
          </a:xfrm>
          <a:prstGeom prst="rect">
            <a:avLst/>
          </a:prstGeom>
          <a:noFill/>
        </p:spPr>
        <p:txBody>
          <a:bodyPr wrap="square" rtlCol="0">
            <a:spAutoFit/>
          </a:bodyPr>
          <a:lstStyle/>
          <a:p>
            <a:pPr indent="0" algn="l">
              <a:lnSpc>
                <a:spcPct val="150000"/>
              </a:lnSpc>
              <a:buFont typeface="Arial" panose="020B0604020202020204" pitchFamily="34" charset="0"/>
              <a:buNone/>
            </a:pPr>
            <a:r>
              <a:rPr lang="zh-CN" altLang="zh-CN" sz="1800" kern="100" dirty="0">
                <a:effectLst/>
                <a:latin typeface="微软雅黑" panose="020B0503020204020204" charset="-122"/>
                <a:ea typeface="微软雅黑" panose="020B0503020204020204" charset="-122"/>
                <a:cs typeface="微软雅黑" panose="020B0503020204020204" charset="-122"/>
              </a:rPr>
              <a:t>修改</a:t>
            </a:r>
            <a:r>
              <a:rPr lang="en-US" altLang="zh-CN" sz="1800" kern="100" dirty="0" err="1">
                <a:effectLst/>
                <a:latin typeface="微软雅黑" panose="020B0503020204020204" charset="-122"/>
                <a:ea typeface="微软雅黑" panose="020B0503020204020204" charset="-122"/>
                <a:cs typeface="微软雅黑" panose="020B0503020204020204" charset="-122"/>
              </a:rPr>
              <a:t>ikine</a:t>
            </a:r>
            <a:r>
              <a:rPr lang="zh-CN" altLang="zh-CN" sz="1800" kern="100" dirty="0">
                <a:effectLst/>
                <a:latin typeface="微软雅黑" panose="020B0503020204020204" charset="-122"/>
                <a:ea typeface="微软雅黑" panose="020B0503020204020204" charset="-122"/>
                <a:cs typeface="微软雅黑" panose="020B0503020204020204" charset="-122"/>
              </a:rPr>
              <a:t>函数</a:t>
            </a:r>
          </a:p>
          <a:p>
            <a:pPr marL="285750" indent="-285750" algn="l">
              <a:lnSpc>
                <a:spcPct val="150000"/>
              </a:lnSpc>
              <a:buFont typeface="Arial" panose="020B0604020202020204" pitchFamily="34" charset="0"/>
              <a:buChar char="•"/>
            </a:pPr>
            <a:r>
              <a:rPr lang="zh-CN" altLang="zh-CN" sz="1800" kern="100" dirty="0">
                <a:effectLst/>
                <a:latin typeface="微软雅黑" panose="020B0503020204020204" charset="-122"/>
                <a:ea typeface="微软雅黑" panose="020B0503020204020204" charset="-122"/>
                <a:cs typeface="微软雅黑" panose="020B0503020204020204" charset="-122"/>
              </a:rPr>
              <a:t>一方面，当出现多解问题时，其应能够根据之前的运动状态得到相对变化最小的角度变化方式（但这里角度变化的代价或许需要重新定义）</a:t>
            </a:r>
          </a:p>
          <a:p>
            <a:pPr marL="285750" indent="-285750" algn="l">
              <a:lnSpc>
                <a:spcPct val="150000"/>
              </a:lnSpc>
              <a:buFont typeface="Arial" panose="020B0604020202020204" pitchFamily="34" charset="0"/>
              <a:buChar char="•"/>
            </a:pPr>
            <a:r>
              <a:rPr lang="zh-CN" altLang="zh-CN" sz="1800" kern="100" dirty="0">
                <a:effectLst/>
                <a:latin typeface="微软雅黑" panose="020B0503020204020204" charset="-122"/>
                <a:ea typeface="微软雅黑" panose="020B0503020204020204" charset="-122"/>
                <a:cs typeface="微软雅黑" panose="020B0503020204020204" charset="-122"/>
              </a:rPr>
              <a:t>另一方面，当无对应解时，其或许能够检索附近的近似解</a:t>
            </a:r>
          </a:p>
          <a:p>
            <a:pPr indent="0" algn="l">
              <a:lnSpc>
                <a:spcPct val="150000"/>
              </a:lnSpc>
              <a:buFont typeface="Arial" panose="020B0604020202020204" pitchFamily="34" charset="0"/>
              <a:buNone/>
            </a:pPr>
            <a:endParaRPr lang="zh-CN" altLang="zh-CN" sz="1800" kern="100" dirty="0">
              <a:effectLst/>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11414788" y="6365635"/>
            <a:ext cx="777212" cy="492365"/>
            <a:chOff x="11381689" y="6427151"/>
            <a:chExt cx="777212" cy="492365"/>
          </a:xfrm>
        </p:grpSpPr>
        <p:sp>
          <p:nvSpPr>
            <p:cNvPr id="15" name="椭圆 14"/>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44</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11570" y="2773680"/>
            <a:ext cx="5648325" cy="1311275"/>
          </a:xfrm>
        </p:spPr>
        <p:txBody>
          <a:bodyPr/>
          <a:lstStyle/>
          <a:p>
            <a:pPr algn="ctr">
              <a:lnSpc>
                <a:spcPct val="100000"/>
              </a:lnSpc>
            </a:pPr>
            <a:r>
              <a:rPr lang="zh-CN" altLang="en-US" b="1" dirty="0">
                <a:solidFill>
                  <a:schemeClr val="accent1"/>
                </a:solidFill>
              </a:rPr>
              <a:t>总结与展望</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06</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a:xfrm>
            <a:off x="0" y="-19050"/>
            <a:ext cx="5842000" cy="687705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4"/>
          </p:nvPr>
        </p:nvSpPr>
        <p:spPr/>
        <p:txBody>
          <a:bodyPr/>
          <a:lstStyle/>
          <a:p>
            <a:r>
              <a:rPr lang="zh-CN" altLang="en-US" dirty="0"/>
              <a:t>总结与展望</a:t>
            </a:r>
          </a:p>
        </p:txBody>
      </p:sp>
      <p:grpSp>
        <p:nvGrpSpPr>
          <p:cNvPr id="3" name="组合 2"/>
          <p:cNvGrpSpPr/>
          <p:nvPr/>
        </p:nvGrpSpPr>
        <p:grpSpPr>
          <a:xfrm>
            <a:off x="207010" y="2762250"/>
            <a:ext cx="3592195" cy="3450590"/>
            <a:chOff x="684" y="2101"/>
            <a:chExt cx="5657" cy="5434"/>
          </a:xfrm>
        </p:grpSpPr>
        <p:sp>
          <p:nvSpPr>
            <p:cNvPr id="2" name="圆角矩形 1"/>
            <p:cNvSpPr/>
            <p:nvPr/>
          </p:nvSpPr>
          <p:spPr>
            <a:xfrm>
              <a:off x="684" y="2101"/>
              <a:ext cx="5657" cy="5434"/>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圆角 9"/>
            <p:cNvSpPr/>
            <p:nvPr/>
          </p:nvSpPr>
          <p:spPr>
            <a:xfrm>
              <a:off x="1851" y="2247"/>
              <a:ext cx="3323" cy="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机械设计</a:t>
              </a:r>
            </a:p>
          </p:txBody>
        </p:sp>
        <p:sp>
          <p:nvSpPr>
            <p:cNvPr id="15" name="文本框 14"/>
            <p:cNvSpPr txBox="1"/>
            <p:nvPr/>
          </p:nvSpPr>
          <p:spPr>
            <a:xfrm>
              <a:off x="936" y="3711"/>
              <a:ext cx="4979" cy="353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完成了初步的机械臂结构的</a:t>
              </a:r>
              <a:r>
                <a:rPr lang="zh-CN" altLang="en-US" sz="2000" b="1" dirty="0"/>
                <a:t>空间尺寸</a:t>
              </a:r>
              <a:r>
                <a:rPr lang="zh-CN" altLang="en-US" sz="2000" dirty="0"/>
                <a:t>设计；后续需要进一步进行</a:t>
              </a:r>
              <a:r>
                <a:rPr lang="zh-CN" altLang="en-US" sz="2000" b="1" dirty="0"/>
                <a:t>电机、减速器</a:t>
              </a:r>
              <a:r>
                <a:rPr lang="zh-CN" altLang="en-US" sz="2000" dirty="0"/>
                <a:t>的布置的结构设计，考虑机械臂</a:t>
              </a:r>
              <a:r>
                <a:rPr lang="zh-CN" altLang="en-US" sz="2000" b="1" dirty="0"/>
                <a:t>布线</a:t>
              </a:r>
              <a:r>
                <a:rPr lang="zh-CN" altLang="en-US" sz="2000" dirty="0"/>
                <a:t>的问题；对</a:t>
              </a:r>
              <a:r>
                <a:rPr lang="en-US" altLang="zh-CN" sz="2000" dirty="0"/>
                <a:t>matlab</a:t>
              </a:r>
              <a:r>
                <a:rPr lang="zh-CN" altLang="en-US" sz="2000" dirty="0"/>
                <a:t>中的运动学结果进行轨迹验证。</a:t>
              </a:r>
            </a:p>
          </p:txBody>
        </p:sp>
      </p:grpSp>
      <p:grpSp>
        <p:nvGrpSpPr>
          <p:cNvPr id="23" name="组合 22"/>
          <p:cNvGrpSpPr/>
          <p:nvPr/>
        </p:nvGrpSpPr>
        <p:grpSpPr>
          <a:xfrm>
            <a:off x="8299450" y="869315"/>
            <a:ext cx="3592195" cy="3450590"/>
            <a:chOff x="6664" y="1813"/>
            <a:chExt cx="5657" cy="5434"/>
          </a:xfrm>
        </p:grpSpPr>
        <p:sp>
          <p:nvSpPr>
            <p:cNvPr id="5" name="圆角矩形 4"/>
            <p:cNvSpPr/>
            <p:nvPr/>
          </p:nvSpPr>
          <p:spPr>
            <a:xfrm>
              <a:off x="6664" y="1813"/>
              <a:ext cx="5657" cy="5434"/>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圆角 11"/>
            <p:cNvSpPr/>
            <p:nvPr/>
          </p:nvSpPr>
          <p:spPr>
            <a:xfrm>
              <a:off x="7831" y="2245"/>
              <a:ext cx="3323" cy="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matlab</a:t>
              </a:r>
              <a:r>
                <a:rPr lang="zh-CN" altLang="en-US" sz="2000" b="1" dirty="0"/>
                <a:t>仿真</a:t>
              </a:r>
            </a:p>
          </p:txBody>
        </p:sp>
        <p:sp>
          <p:nvSpPr>
            <p:cNvPr id="17" name="文本框 16"/>
            <p:cNvSpPr txBox="1"/>
            <p:nvPr/>
          </p:nvSpPr>
          <p:spPr>
            <a:xfrm>
              <a:off x="7067" y="3731"/>
              <a:ext cx="4851" cy="1598"/>
            </a:xfrm>
            <a:prstGeom prst="rect">
              <a:avLst/>
            </a:prstGeom>
            <a:noFill/>
          </p:spPr>
          <p:txBody>
            <a:bodyPr wrap="square" rtlCol="0">
              <a:spAutoFit/>
            </a:bodyPr>
            <a:lstStyle/>
            <a:p>
              <a:pPr marL="342900" indent="-342900">
                <a:buFont typeface="Arial" panose="020B0604020202020204" pitchFamily="34" charset="0"/>
                <a:buChar char="•"/>
              </a:pPr>
              <a:r>
                <a:rPr altLang="zh-CN" sz="2000">
                  <a:effectLst/>
                  <a:cs typeface="Times New Roman" panose="02020603050405020304" pitchFamily="18" charset="0"/>
                </a:rPr>
                <a:t>在matlab中完成了机器人建模，并尝试了正逆运动学</a:t>
              </a:r>
              <a:r>
                <a:rPr altLang="zh-CN" sz="2000" b="1">
                  <a:effectLst/>
                  <a:cs typeface="Times New Roman" panose="02020603050405020304" pitchFamily="18" charset="0"/>
                </a:rPr>
                <a:t>仿真与轨迹拟合</a:t>
              </a:r>
              <a:r>
                <a:rPr lang="zh-CN" sz="2000">
                  <a:effectLst/>
                  <a:cs typeface="Times New Roman" panose="02020603050405020304" pitchFamily="18" charset="0"/>
                </a:rPr>
                <a:t>。</a:t>
              </a:r>
            </a:p>
          </p:txBody>
        </p:sp>
      </p:grpSp>
      <p:grpSp>
        <p:nvGrpSpPr>
          <p:cNvPr id="20" name="组合 19"/>
          <p:cNvGrpSpPr/>
          <p:nvPr/>
        </p:nvGrpSpPr>
        <p:grpSpPr>
          <a:xfrm>
            <a:off x="11414788" y="6365635"/>
            <a:ext cx="777212" cy="492365"/>
            <a:chOff x="11381689" y="6427151"/>
            <a:chExt cx="777212" cy="492365"/>
          </a:xfrm>
        </p:grpSpPr>
        <p:sp>
          <p:nvSpPr>
            <p:cNvPr id="21" name="椭圆 20"/>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46</a:t>
              </a:r>
              <a:endParaRPr lang="zh-CN" altLang="en-US" sz="1800" b="1" dirty="0">
                <a:solidFill>
                  <a:schemeClr val="accent1"/>
                </a:solidFill>
              </a:endParaRPr>
            </a:p>
          </p:txBody>
        </p:sp>
      </p:grpSp>
      <p:grpSp>
        <p:nvGrpSpPr>
          <p:cNvPr id="32" name="组合 31"/>
          <p:cNvGrpSpPr/>
          <p:nvPr/>
        </p:nvGrpSpPr>
        <p:grpSpPr>
          <a:xfrm>
            <a:off x="4246245" y="1742440"/>
            <a:ext cx="3592195" cy="3450590"/>
            <a:chOff x="12960" y="1813"/>
            <a:chExt cx="5657" cy="5434"/>
          </a:xfrm>
        </p:grpSpPr>
        <p:sp>
          <p:nvSpPr>
            <p:cNvPr id="29" name="圆角矩形 28"/>
            <p:cNvSpPr/>
            <p:nvPr/>
          </p:nvSpPr>
          <p:spPr>
            <a:xfrm>
              <a:off x="12960" y="1813"/>
              <a:ext cx="5657" cy="5434"/>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文本框 29"/>
            <p:cNvSpPr txBox="1"/>
            <p:nvPr/>
          </p:nvSpPr>
          <p:spPr>
            <a:xfrm>
              <a:off x="13502" y="3659"/>
              <a:ext cx="4572" cy="2567"/>
            </a:xfrm>
            <a:prstGeom prst="rect">
              <a:avLst/>
            </a:prstGeom>
            <a:noFill/>
          </p:spPr>
          <p:txBody>
            <a:bodyPr wrap="square" rtlCol="0">
              <a:spAutoFit/>
            </a:bodyPr>
            <a:lstStyle/>
            <a:p>
              <a:pPr marL="342900" indent="-342900">
                <a:buFont typeface="Arial" panose="020B0604020202020204" pitchFamily="34" charset="0"/>
                <a:buChar char="•"/>
              </a:pPr>
              <a:r>
                <a:rPr lang="zh-CN" altLang="zh-CN" sz="2000" dirty="0">
                  <a:effectLst/>
                  <a:latin typeface="微软雅黑" panose="020B0503020204020204" charset="-122"/>
                  <a:ea typeface="微软雅黑" panose="020B0503020204020204" charset="-122"/>
                  <a:cs typeface="Times New Roman" panose="02020603050405020304" pitchFamily="18" charset="0"/>
                </a:rPr>
                <a:t>对协作机器人的背景和发展现状进行了调研，从理论上对机器人</a:t>
              </a:r>
              <a:r>
                <a:rPr lang="zh-CN" altLang="zh-CN" sz="2000" b="1" dirty="0">
                  <a:effectLst/>
                  <a:latin typeface="微软雅黑" panose="020B0503020204020204" charset="-122"/>
                  <a:ea typeface="微软雅黑" panose="020B0503020204020204" charset="-122"/>
                  <a:cs typeface="Times New Roman" panose="02020603050405020304" pitchFamily="18" charset="0"/>
                </a:rPr>
                <a:t>正逆运动学</a:t>
              </a:r>
              <a:r>
                <a:rPr lang="zh-CN" altLang="zh-CN" sz="2000" dirty="0">
                  <a:effectLst/>
                  <a:latin typeface="微软雅黑" panose="020B0503020204020204" charset="-122"/>
                  <a:ea typeface="微软雅黑" panose="020B0503020204020204" charset="-122"/>
                  <a:cs typeface="Times New Roman" panose="02020603050405020304" pitchFamily="18" charset="0"/>
                </a:rPr>
                <a:t>进行了推导和计算。</a:t>
              </a:r>
            </a:p>
          </p:txBody>
        </p:sp>
        <p:sp>
          <p:nvSpPr>
            <p:cNvPr id="31" name="矩形: 圆角 10"/>
            <p:cNvSpPr/>
            <p:nvPr/>
          </p:nvSpPr>
          <p:spPr>
            <a:xfrm>
              <a:off x="14126" y="2356"/>
              <a:ext cx="3323" cy="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运动学理论推导</a:t>
              </a:r>
            </a:p>
          </p:txBody>
        </p:sp>
      </p:grpSp>
      <p:pic>
        <p:nvPicPr>
          <p:cNvPr id="34" name="Picture 2"/>
          <p:cNvPicPr>
            <a:picLocks noChangeAspect="1"/>
          </p:cNvPicPr>
          <p:nvPr/>
        </p:nvPicPr>
        <p:blipFill>
          <a:blip r:embed="rId2" cstate="print">
            <a:extLst>
              <a:ext uri="{28A0092B-C50C-407E-A947-70E740481C1C}">
                <a14:useLocalDpi xmlns:a14="http://schemas.microsoft.com/office/drawing/2010/main" val="0"/>
              </a:ext>
            </a:extLst>
          </a:blip>
          <a:srcRect l="15201" r="16013"/>
          <a:stretch>
            <a:fillRect/>
          </a:stretch>
        </p:blipFill>
        <p:spPr bwMode="auto">
          <a:xfrm>
            <a:off x="948055" y="980440"/>
            <a:ext cx="1833245" cy="154305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454"/>
          <a:stretch>
            <a:fillRect/>
          </a:stretch>
        </p:blipFill>
        <p:spPr bwMode="auto">
          <a:xfrm>
            <a:off x="9303385" y="4592955"/>
            <a:ext cx="2088515" cy="143700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p:cNvSpPr/>
          <p:nvPr/>
        </p:nvSpPr>
        <p:spPr>
          <a:xfrm>
            <a:off x="380199" y="904135"/>
            <a:ext cx="11394169" cy="500803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5" name="文本占位符 4"/>
          <p:cNvSpPr>
            <a:spLocks noGrp="1"/>
          </p:cNvSpPr>
          <p:nvPr>
            <p:ph type="body" sz="quarter" idx="11"/>
          </p:nvPr>
        </p:nvSpPr>
        <p:spPr>
          <a:xfrm>
            <a:off x="1075351" y="43657"/>
            <a:ext cx="7081677" cy="598488"/>
          </a:xfrm>
        </p:spPr>
        <p:txBody>
          <a:bodyPr/>
          <a:lstStyle/>
          <a:p>
            <a:r>
              <a:rPr lang="zh-CN" altLang="en-US" dirty="0"/>
              <a:t>协作机器人特点及发展概述</a:t>
            </a:r>
          </a:p>
        </p:txBody>
      </p:sp>
      <p:sp>
        <p:nvSpPr>
          <p:cNvPr id="8" name="平行四边形 7"/>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99380" y="945833"/>
            <a:ext cx="4173660" cy="523220"/>
          </a:xfrm>
          <a:prstGeom prst="rect">
            <a:avLst/>
          </a:prstGeom>
          <a:noFill/>
        </p:spPr>
        <p:txBody>
          <a:bodyPr wrap="square">
            <a:spAutoFit/>
          </a:bodyPr>
          <a:lstStyle/>
          <a:p>
            <a:r>
              <a:rPr lang="zh-CN" altLang="en-US" sz="2800" b="1" dirty="0">
                <a:solidFill>
                  <a:schemeClr val="tx1">
                    <a:lumMod val="75000"/>
                    <a:lumOff val="25000"/>
                  </a:schemeClr>
                </a:solidFill>
              </a:rPr>
              <a:t>发展历程</a:t>
            </a:r>
            <a:endParaRPr lang="zh-CN" altLang="en-US" sz="2800" b="1" dirty="0"/>
          </a:p>
        </p:txBody>
      </p:sp>
      <p:grpSp>
        <p:nvGrpSpPr>
          <p:cNvPr id="38" name="组合 37"/>
          <p:cNvGrpSpPr/>
          <p:nvPr/>
        </p:nvGrpSpPr>
        <p:grpSpPr>
          <a:xfrm>
            <a:off x="11516467" y="6327419"/>
            <a:ext cx="777212" cy="492365"/>
            <a:chOff x="11381689" y="6427151"/>
            <a:chExt cx="777212" cy="492365"/>
          </a:xfrm>
        </p:grpSpPr>
        <p:sp>
          <p:nvSpPr>
            <p:cNvPr id="39" name="椭圆 3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a:t>
              </a:r>
              <a:r>
                <a:rPr lang="en-US" altLang="zh-CN" b="1" dirty="0">
                  <a:solidFill>
                    <a:schemeClr val="accent1"/>
                  </a:solidFill>
                </a:rPr>
                <a:t>3</a:t>
              </a:r>
              <a:endParaRPr lang="zh-CN" altLang="en-US" sz="1800" b="1" dirty="0">
                <a:solidFill>
                  <a:schemeClr val="accent1"/>
                </a:solidFill>
              </a:endParaRPr>
            </a:p>
          </p:txBody>
        </p:sp>
      </p:grpSp>
      <p:sp>
        <p:nvSpPr>
          <p:cNvPr id="2" name="矩形: 圆角 1"/>
          <p:cNvSpPr/>
          <p:nvPr/>
        </p:nvSpPr>
        <p:spPr>
          <a:xfrm>
            <a:off x="417631" y="3115696"/>
            <a:ext cx="2636520" cy="64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提出：</a:t>
            </a:r>
            <a:r>
              <a:rPr lang="en-US" altLang="zh-CN" sz="2000" b="1" dirty="0"/>
              <a:t>20</a:t>
            </a:r>
            <a:r>
              <a:rPr lang="zh-CN" altLang="en-US" sz="2000" b="1" dirty="0"/>
              <a:t>世纪</a:t>
            </a:r>
            <a:r>
              <a:rPr lang="en-US" altLang="zh-CN" sz="2000" b="1" dirty="0"/>
              <a:t>90</a:t>
            </a:r>
            <a:r>
              <a:rPr lang="zh-CN" altLang="en-US" sz="2000" b="1" dirty="0"/>
              <a:t>年代</a:t>
            </a:r>
          </a:p>
        </p:txBody>
      </p:sp>
      <p:sp>
        <p:nvSpPr>
          <p:cNvPr id="3" name="箭头: 右 2"/>
          <p:cNvSpPr/>
          <p:nvPr/>
        </p:nvSpPr>
        <p:spPr>
          <a:xfrm>
            <a:off x="3299915" y="3242821"/>
            <a:ext cx="682900" cy="372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3492491" y="1284794"/>
            <a:ext cx="5648352" cy="64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第一台真正意义上的协作机器人：</a:t>
            </a:r>
            <a:r>
              <a:rPr lang="en-US" altLang="zh-CN" sz="2000" b="1" dirty="0"/>
              <a:t>UR5</a:t>
            </a:r>
            <a:r>
              <a:rPr lang="zh-CN" altLang="en-US" sz="2000" b="1" dirty="0"/>
              <a:t>（</a:t>
            </a:r>
            <a:r>
              <a:rPr lang="en-US" altLang="zh-CN" sz="2000" b="1" dirty="0"/>
              <a:t>2008</a:t>
            </a:r>
            <a:r>
              <a:rPr lang="zh-CN" altLang="en-US" sz="2000" b="1" dirty="0"/>
              <a:t>）</a:t>
            </a:r>
          </a:p>
        </p:txBody>
      </p:sp>
      <p:pic>
        <p:nvPicPr>
          <p:cNvPr id="24" name="Picture 2"/>
          <p:cNvPicPr>
            <a:picLocks noChangeAspect="1"/>
          </p:cNvPicPr>
          <p:nvPr/>
        </p:nvPicPr>
        <p:blipFill>
          <a:blip r:embed="rId3">
            <a:extLst>
              <a:ext uri="{28A0092B-C50C-407E-A947-70E740481C1C}">
                <a14:useLocalDpi xmlns:a14="http://schemas.microsoft.com/office/drawing/2010/main" val="0"/>
              </a:ext>
            </a:extLst>
          </a:blip>
          <a:srcRect l="15201" r="16013"/>
          <a:stretch>
            <a:fillRect/>
          </a:stretch>
        </p:blipFill>
        <p:spPr bwMode="auto">
          <a:xfrm>
            <a:off x="4171771" y="2098724"/>
            <a:ext cx="4326585" cy="3639593"/>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27" name="箭头: 右 26"/>
          <p:cNvSpPr/>
          <p:nvPr/>
        </p:nvSpPr>
        <p:spPr>
          <a:xfrm>
            <a:off x="8729305" y="3249557"/>
            <a:ext cx="682900" cy="372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9570157" y="2021849"/>
            <a:ext cx="2046258" cy="289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t>随着市场的打开、</a:t>
            </a:r>
            <a:endParaRPr lang="en-US" altLang="zh-CN" dirty="0"/>
          </a:p>
          <a:p>
            <a:pPr>
              <a:lnSpc>
                <a:spcPct val="150000"/>
              </a:lnSpc>
            </a:pPr>
            <a:r>
              <a:rPr lang="zh-CN" altLang="en-US" dirty="0"/>
              <a:t>建设规模扩大、</a:t>
            </a:r>
            <a:endParaRPr lang="en-US" altLang="zh-CN" dirty="0"/>
          </a:p>
          <a:p>
            <a:pPr>
              <a:lnSpc>
                <a:spcPct val="150000"/>
              </a:lnSpc>
            </a:pPr>
            <a:r>
              <a:rPr lang="zh-CN" altLang="en-US" dirty="0"/>
              <a:t>综合效益提升与</a:t>
            </a:r>
            <a:endParaRPr lang="en-US" altLang="zh-CN" dirty="0"/>
          </a:p>
          <a:p>
            <a:pPr>
              <a:lnSpc>
                <a:spcPct val="150000"/>
              </a:lnSpc>
            </a:pPr>
            <a:r>
              <a:rPr lang="zh-CN" altLang="en-US" dirty="0"/>
              <a:t>生产研发的规范，</a:t>
            </a:r>
            <a:endParaRPr lang="en-US" altLang="zh-CN" dirty="0"/>
          </a:p>
          <a:p>
            <a:pPr>
              <a:lnSpc>
                <a:spcPct val="150000"/>
              </a:lnSpc>
            </a:pPr>
            <a:r>
              <a:rPr lang="zh-CN" altLang="en-US" dirty="0"/>
              <a:t>协作机器人得到快速发展。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785610" y="1382395"/>
            <a:ext cx="3926840" cy="4464685"/>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文本占位符 8"/>
          <p:cNvSpPr>
            <a:spLocks noGrp="1"/>
          </p:cNvSpPr>
          <p:nvPr>
            <p:ph type="body" sz="quarter" idx="14"/>
          </p:nvPr>
        </p:nvSpPr>
        <p:spPr/>
        <p:txBody>
          <a:bodyPr/>
          <a:lstStyle/>
          <a:p>
            <a:r>
              <a:rPr lang="zh-CN" altLang="en-US" dirty="0"/>
              <a:t>总结与展望</a:t>
            </a:r>
          </a:p>
        </p:txBody>
      </p:sp>
      <p:sp>
        <p:nvSpPr>
          <p:cNvPr id="14" name="矩形: 圆角 13"/>
          <p:cNvSpPr/>
          <p:nvPr/>
        </p:nvSpPr>
        <p:spPr>
          <a:xfrm>
            <a:off x="7694590" y="1652415"/>
            <a:ext cx="2109809" cy="598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电机减速器选取</a:t>
            </a:r>
          </a:p>
        </p:txBody>
      </p:sp>
      <p:sp>
        <p:nvSpPr>
          <p:cNvPr id="19" name="文本框 18"/>
          <p:cNvSpPr txBox="1"/>
          <p:nvPr/>
        </p:nvSpPr>
        <p:spPr>
          <a:xfrm>
            <a:off x="7026275" y="2899410"/>
            <a:ext cx="3446780" cy="2245360"/>
          </a:xfrm>
          <a:prstGeom prst="rect">
            <a:avLst/>
          </a:prstGeom>
          <a:noFill/>
        </p:spPr>
        <p:txBody>
          <a:bodyPr wrap="square" rtlCol="0">
            <a:spAutoFit/>
          </a:bodyPr>
          <a:lstStyle/>
          <a:p>
            <a:pPr marL="342900" indent="-342900">
              <a:buFont typeface="Arial" panose="020B0604020202020204" pitchFamily="34" charset="0"/>
              <a:buChar char="•"/>
            </a:pPr>
            <a:r>
              <a:rPr lang="zh-CN" altLang="zh-CN" sz="2000" dirty="0">
                <a:effectLst/>
                <a:latin typeface="微软雅黑" panose="020B0503020204020204" charset="-122"/>
                <a:ea typeface="微软雅黑" panose="020B0503020204020204" charset="-122"/>
                <a:cs typeface="Times New Roman" panose="02020603050405020304" pitchFamily="18" charset="0"/>
              </a:rPr>
              <a:t>电机减速器现在做出的是基于</a:t>
            </a:r>
            <a:r>
              <a:rPr lang="zh-CN" altLang="zh-CN" sz="2000" b="1" dirty="0">
                <a:effectLst/>
                <a:latin typeface="微软雅黑" panose="020B0503020204020204" charset="-122"/>
                <a:ea typeface="微软雅黑" panose="020B0503020204020204" charset="-122"/>
                <a:cs typeface="Times New Roman" panose="02020603050405020304" pitchFamily="18" charset="0"/>
              </a:rPr>
              <a:t>力矩和转速</a:t>
            </a:r>
            <a:r>
              <a:rPr lang="zh-CN" altLang="zh-CN" sz="2000" dirty="0">
                <a:effectLst/>
                <a:latin typeface="微软雅黑" panose="020B0503020204020204" charset="-122"/>
                <a:ea typeface="微软雅黑" panose="020B0503020204020204" charset="-122"/>
                <a:cs typeface="Times New Roman" panose="02020603050405020304" pitchFamily="18" charset="0"/>
              </a:rPr>
              <a:t>的选择，对于功率是大致确定在可用范围内，在之后可以对</a:t>
            </a:r>
            <a:r>
              <a:rPr lang="zh-CN" altLang="zh-CN" sz="2000" b="1" dirty="0">
                <a:effectLst/>
                <a:latin typeface="微软雅黑" panose="020B0503020204020204" charset="-122"/>
                <a:ea typeface="微软雅黑" panose="020B0503020204020204" charset="-122"/>
                <a:cs typeface="Times New Roman" panose="02020603050405020304" pitchFamily="18" charset="0"/>
              </a:rPr>
              <a:t>极限功率</a:t>
            </a:r>
            <a:r>
              <a:rPr lang="zh-CN" altLang="zh-CN" sz="2000" dirty="0">
                <a:effectLst/>
                <a:latin typeface="微软雅黑" panose="020B0503020204020204" charset="-122"/>
                <a:ea typeface="微软雅黑" panose="020B0503020204020204" charset="-122"/>
                <a:cs typeface="Times New Roman" panose="02020603050405020304" pitchFamily="18" charset="0"/>
              </a:rPr>
              <a:t>进行进一步精确测量</a:t>
            </a:r>
            <a:r>
              <a:rPr lang="zh-CN" altLang="zh-CN" sz="2000" b="1" dirty="0">
                <a:effectLst/>
                <a:latin typeface="微软雅黑" panose="020B0503020204020204" charset="-122"/>
                <a:ea typeface="微软雅黑" panose="020B0503020204020204" charset="-122"/>
                <a:cs typeface="Times New Roman" panose="02020603050405020304" pitchFamily="18" charset="0"/>
              </a:rPr>
              <a:t>仿真</a:t>
            </a:r>
            <a:r>
              <a:rPr lang="zh-CN" altLang="zh-CN" sz="2000" dirty="0">
                <a:effectLst/>
                <a:latin typeface="微软雅黑" panose="020B0503020204020204" charset="-122"/>
                <a:ea typeface="微软雅黑" panose="020B0503020204020204" charset="-122"/>
                <a:cs typeface="Times New Roman" panose="02020603050405020304" pitchFamily="18" charset="0"/>
              </a:rPr>
              <a:t>，然后进行更精细的选择。</a:t>
            </a:r>
          </a:p>
        </p:txBody>
      </p:sp>
      <p:grpSp>
        <p:nvGrpSpPr>
          <p:cNvPr id="20" name="组合 19"/>
          <p:cNvGrpSpPr/>
          <p:nvPr/>
        </p:nvGrpSpPr>
        <p:grpSpPr>
          <a:xfrm>
            <a:off x="11414788" y="6365635"/>
            <a:ext cx="777212" cy="492365"/>
            <a:chOff x="11381689" y="6427151"/>
            <a:chExt cx="777212" cy="492365"/>
          </a:xfrm>
        </p:grpSpPr>
        <p:sp>
          <p:nvSpPr>
            <p:cNvPr id="21" name="椭圆 20"/>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46</a:t>
              </a:r>
              <a:endParaRPr lang="zh-CN" altLang="en-US" sz="1800" b="1" dirty="0">
                <a:solidFill>
                  <a:schemeClr val="accent1"/>
                </a:solidFill>
              </a:endParaRPr>
            </a:p>
          </p:txBody>
        </p:sp>
      </p:grpSp>
      <p:grpSp>
        <p:nvGrpSpPr>
          <p:cNvPr id="32" name="组合 31"/>
          <p:cNvGrpSpPr/>
          <p:nvPr/>
        </p:nvGrpSpPr>
        <p:grpSpPr>
          <a:xfrm>
            <a:off x="1303655" y="1382395"/>
            <a:ext cx="4246996" cy="4465320"/>
            <a:chOff x="12960" y="1813"/>
            <a:chExt cx="5657" cy="5434"/>
          </a:xfrm>
        </p:grpSpPr>
        <p:sp>
          <p:nvSpPr>
            <p:cNvPr id="29" name="圆角矩形 28"/>
            <p:cNvSpPr/>
            <p:nvPr/>
          </p:nvSpPr>
          <p:spPr>
            <a:xfrm>
              <a:off x="12960" y="1813"/>
              <a:ext cx="5657" cy="5434"/>
            </a:xfrm>
            <a:prstGeom prst="roundRect">
              <a:avLst/>
            </a:prstGeom>
            <a:ln w="28575">
              <a:solidFill>
                <a:srgbClr val="4A66A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文本框 29"/>
            <p:cNvSpPr txBox="1"/>
            <p:nvPr/>
          </p:nvSpPr>
          <p:spPr>
            <a:xfrm>
              <a:off x="13699" y="3659"/>
              <a:ext cx="4383" cy="2732"/>
            </a:xfrm>
            <a:prstGeom prst="rect">
              <a:avLst/>
            </a:prstGeom>
            <a:noFill/>
          </p:spPr>
          <p:txBody>
            <a:bodyPr wrap="square" rtlCol="0">
              <a:spAutoFit/>
            </a:bodyPr>
            <a:lstStyle/>
            <a:p>
              <a:pPr marL="342900" indent="-342900">
                <a:buFont typeface="Arial" panose="020B0604020202020204" pitchFamily="34" charset="0"/>
                <a:buChar char="•"/>
              </a:pPr>
              <a:r>
                <a:rPr altLang="zh-CN" sz="2000" dirty="0">
                  <a:effectLst/>
                  <a:latin typeface="微软雅黑" panose="020B0503020204020204" charset="-122"/>
                  <a:ea typeface="微软雅黑" panose="020B0503020204020204" charset="-122"/>
                  <a:cs typeface="Times New Roman" panose="02020603050405020304" pitchFamily="18" charset="0"/>
                  <a:sym typeface="+mn-ea"/>
                </a:rPr>
                <a:t>通过对机器人</a:t>
              </a:r>
              <a:r>
                <a:rPr altLang="zh-CN" sz="2000" b="1" dirty="0">
                  <a:effectLst/>
                  <a:latin typeface="微软雅黑" panose="020B0503020204020204" charset="-122"/>
                  <a:ea typeface="微软雅黑" panose="020B0503020204020204" charset="-122"/>
                  <a:cs typeface="Times New Roman" panose="02020603050405020304" pitchFamily="18" charset="0"/>
                  <a:sym typeface="+mn-ea"/>
                </a:rPr>
                <a:t>极限工况</a:t>
              </a:r>
              <a:r>
                <a:rPr altLang="zh-CN" sz="2000" dirty="0">
                  <a:effectLst/>
                  <a:latin typeface="微软雅黑" panose="020B0503020204020204" charset="-122"/>
                  <a:ea typeface="微软雅黑" panose="020B0503020204020204" charset="-122"/>
                  <a:cs typeface="Times New Roman" panose="02020603050405020304" pitchFamily="18" charset="0"/>
                  <a:sym typeface="+mn-ea"/>
                </a:rPr>
                <a:t>的分析，验证了结构强度在工作中的可靠性。</a:t>
              </a:r>
              <a:r>
                <a:rPr lang="zh-CN" sz="2000" dirty="0">
                  <a:effectLst/>
                  <a:latin typeface="微软雅黑" panose="020B0503020204020204" charset="-122"/>
                  <a:ea typeface="微软雅黑" panose="020B0503020204020204" charset="-122"/>
                  <a:cs typeface="Times New Roman" panose="02020603050405020304" pitchFamily="18" charset="0"/>
                  <a:sym typeface="+mn-ea"/>
                </a:rPr>
                <a:t>后续需要进一步优化</a:t>
              </a:r>
              <a:r>
                <a:rPr altLang="zh-CN" sz="2000" b="1" dirty="0">
                  <a:effectLst/>
                  <a:latin typeface="微软雅黑" panose="020B0503020204020204" charset="-122"/>
                  <a:ea typeface="微软雅黑" panose="020B0503020204020204" charset="-122"/>
                  <a:cs typeface="Times New Roman" panose="02020603050405020304" pitchFamily="18" charset="0"/>
                  <a:sym typeface="+mn-ea"/>
                </a:rPr>
                <a:t>材料的组成与分布</a:t>
              </a:r>
              <a:r>
                <a:rPr lang="zh-CN" sz="2000" dirty="0">
                  <a:effectLst/>
                  <a:latin typeface="微软雅黑" panose="020B0503020204020204" charset="-122"/>
                  <a:ea typeface="微软雅黑" panose="020B0503020204020204" charset="-122"/>
                  <a:cs typeface="Times New Roman" panose="02020603050405020304" pitchFamily="18" charset="0"/>
                  <a:sym typeface="+mn-ea"/>
                </a:rPr>
                <a:t>、细化</a:t>
              </a:r>
              <a:r>
                <a:rPr lang="zh-CN" sz="2000" b="1" dirty="0">
                  <a:effectLst/>
                  <a:latin typeface="微软雅黑" panose="020B0503020204020204" charset="-122"/>
                  <a:ea typeface="微软雅黑" panose="020B0503020204020204" charset="-122"/>
                  <a:cs typeface="Times New Roman" panose="02020603050405020304" pitchFamily="18" charset="0"/>
                  <a:sym typeface="+mn-ea"/>
                </a:rPr>
                <a:t>网格</a:t>
              </a:r>
              <a:r>
                <a:rPr lang="zh-CN" sz="2000" dirty="0">
                  <a:effectLst/>
                  <a:latin typeface="微软雅黑" panose="020B0503020204020204" charset="-122"/>
                  <a:ea typeface="微软雅黑" panose="020B0503020204020204" charset="-122"/>
                  <a:cs typeface="Times New Roman" panose="02020603050405020304" pitchFamily="18" charset="0"/>
                  <a:sym typeface="+mn-ea"/>
                </a:rPr>
                <a:t>，并设置更符合工程实际的</a:t>
              </a:r>
              <a:r>
                <a:rPr lang="zh-CN" sz="2000" b="1" dirty="0">
                  <a:effectLst/>
                  <a:latin typeface="微软雅黑" panose="020B0503020204020204" charset="-122"/>
                  <a:ea typeface="微软雅黑" panose="020B0503020204020204" charset="-122"/>
                  <a:cs typeface="Times New Roman" panose="02020603050405020304" pitchFamily="18" charset="0"/>
                  <a:sym typeface="+mn-ea"/>
                </a:rPr>
                <a:t>边界条件</a:t>
              </a:r>
              <a:r>
                <a:rPr lang="zh-CN" sz="2000" dirty="0">
                  <a:effectLst/>
                  <a:latin typeface="微软雅黑" panose="020B0503020204020204" charset="-122"/>
                  <a:ea typeface="微软雅黑" panose="020B0503020204020204" charset="-122"/>
                  <a:cs typeface="Times New Roman" panose="02020603050405020304" pitchFamily="18" charset="0"/>
                  <a:sym typeface="+mn-ea"/>
                </a:rPr>
                <a:t>。</a:t>
              </a:r>
              <a:endParaRPr lang="zh-CN" altLang="zh-CN" sz="2000" dirty="0">
                <a:effectLst/>
                <a:latin typeface="微软雅黑" panose="020B0503020204020204" charset="-122"/>
                <a:ea typeface="微软雅黑" panose="020B0503020204020204" charset="-122"/>
                <a:cs typeface="Times New Roman" panose="02020603050405020304" pitchFamily="18" charset="0"/>
              </a:endParaRPr>
            </a:p>
          </p:txBody>
        </p:sp>
      </p:grpSp>
      <p:sp>
        <p:nvSpPr>
          <p:cNvPr id="13" name="矩形: 圆角 12"/>
          <p:cNvSpPr/>
          <p:nvPr/>
        </p:nvSpPr>
        <p:spPr>
          <a:xfrm>
            <a:off x="2372655" y="1652264"/>
            <a:ext cx="2109809" cy="598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强度校核</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952570" y="2830512"/>
            <a:ext cx="6286859" cy="598488"/>
          </a:xfrm>
        </p:spPr>
        <p:txBody>
          <a:bodyPr/>
          <a:lstStyle/>
          <a:p>
            <a:endParaRPr lang="en-US" altLang="zh-CN" dirty="0"/>
          </a:p>
          <a:p>
            <a:r>
              <a:rPr lang="en-US" altLang="zh-CN" dirty="0"/>
              <a:t>THANKS</a:t>
            </a:r>
          </a:p>
          <a:p>
            <a:r>
              <a:rPr lang="en-US" altLang="zh-CN" dirty="0"/>
              <a:t>Q&amp;A</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351" y="43657"/>
            <a:ext cx="7081677" cy="598488"/>
          </a:xfrm>
        </p:spPr>
        <p:txBody>
          <a:bodyPr/>
          <a:lstStyle/>
          <a:p>
            <a:r>
              <a:rPr lang="zh-CN" altLang="en-US" dirty="0"/>
              <a:t>协作机器人特点及发展概述</a:t>
            </a:r>
          </a:p>
        </p:txBody>
      </p:sp>
      <p:sp>
        <p:nvSpPr>
          <p:cNvPr id="8" name="平行四边形 7"/>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99380" y="945833"/>
            <a:ext cx="4173660" cy="523220"/>
          </a:xfrm>
          <a:prstGeom prst="rect">
            <a:avLst/>
          </a:prstGeom>
          <a:noFill/>
        </p:spPr>
        <p:txBody>
          <a:bodyPr wrap="square">
            <a:spAutoFit/>
          </a:bodyPr>
          <a:lstStyle/>
          <a:p>
            <a:r>
              <a:rPr lang="zh-CN" altLang="en-US" sz="2800" b="1" dirty="0">
                <a:solidFill>
                  <a:schemeClr val="tx1">
                    <a:lumMod val="75000"/>
                    <a:lumOff val="25000"/>
                  </a:schemeClr>
                </a:solidFill>
              </a:rPr>
              <a:t>发展历程</a:t>
            </a:r>
            <a:endParaRPr lang="zh-CN" altLang="en-US" sz="2800" b="1" dirty="0"/>
          </a:p>
        </p:txBody>
      </p:sp>
      <p:grpSp>
        <p:nvGrpSpPr>
          <p:cNvPr id="38" name="组合 37"/>
          <p:cNvGrpSpPr/>
          <p:nvPr/>
        </p:nvGrpSpPr>
        <p:grpSpPr>
          <a:xfrm>
            <a:off x="11516467" y="6327419"/>
            <a:ext cx="777212" cy="492365"/>
            <a:chOff x="11381689" y="6427151"/>
            <a:chExt cx="777212" cy="492365"/>
          </a:xfrm>
        </p:grpSpPr>
        <p:sp>
          <p:nvSpPr>
            <p:cNvPr id="39" name="椭圆 38"/>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04</a:t>
              </a:r>
              <a:endParaRPr lang="zh-CN" altLang="en-US" sz="1800" b="1" dirty="0">
                <a:solidFill>
                  <a:schemeClr val="accent1"/>
                </a:solidFill>
              </a:endParaRPr>
            </a:p>
          </p:txBody>
        </p:sp>
      </p:gr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l="15555" r="15314"/>
          <a:stretch>
            <a:fillRect/>
          </a:stretch>
        </p:blipFill>
        <p:spPr bwMode="auto">
          <a:xfrm>
            <a:off x="1161171" y="1469052"/>
            <a:ext cx="3276599" cy="228338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2" r="9929"/>
          <a:stretch>
            <a:fillRect/>
          </a:stretch>
        </p:blipFill>
        <p:spPr bwMode="auto">
          <a:xfrm>
            <a:off x="4693219" y="1469052"/>
            <a:ext cx="3154549" cy="228338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t="10817"/>
          <a:stretch>
            <a:fillRect/>
          </a:stretch>
        </p:blipFill>
        <p:spPr bwMode="auto">
          <a:xfrm>
            <a:off x="8141788" y="1469052"/>
            <a:ext cx="3025841" cy="228338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8" name="图片 17"/>
          <p:cNvPicPr>
            <a:picLocks noChangeAspect="1"/>
          </p:cNvPicPr>
          <p:nvPr/>
        </p:nvPicPr>
        <p:blipFill rotWithShape="1">
          <a:blip r:embed="rId6">
            <a:extLst>
              <a:ext uri="{28A0092B-C50C-407E-A947-70E740481C1C}">
                <a14:useLocalDpi xmlns:a14="http://schemas.microsoft.com/office/drawing/2010/main" val="0"/>
              </a:ext>
            </a:extLst>
          </a:blip>
          <a:srcRect r="6490"/>
          <a:stretch>
            <a:fillRect/>
          </a:stretch>
        </p:blipFill>
        <p:spPr bwMode="auto">
          <a:xfrm>
            <a:off x="2820098" y="4158240"/>
            <a:ext cx="3235343" cy="2283380"/>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7" name="矩形: 圆角 6"/>
          <p:cNvSpPr/>
          <p:nvPr/>
        </p:nvSpPr>
        <p:spPr>
          <a:xfrm>
            <a:off x="1130275" y="3752432"/>
            <a:ext cx="3338390" cy="316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Baxter</a:t>
            </a:r>
            <a:r>
              <a:rPr lang="zh-CN" altLang="en-US" dirty="0"/>
              <a:t>机器人</a:t>
            </a:r>
          </a:p>
        </p:txBody>
      </p:sp>
      <p:sp>
        <p:nvSpPr>
          <p:cNvPr id="22" name="矩形: 圆角 21"/>
          <p:cNvSpPr/>
          <p:nvPr/>
        </p:nvSpPr>
        <p:spPr>
          <a:xfrm>
            <a:off x="4652343" y="3752432"/>
            <a:ext cx="3210665" cy="316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YuMi</a:t>
            </a:r>
            <a:r>
              <a:rPr lang="zh-CN" altLang="en-US" dirty="0"/>
              <a:t>机器人</a:t>
            </a:r>
          </a:p>
        </p:txBody>
      </p:sp>
      <p:sp>
        <p:nvSpPr>
          <p:cNvPr id="23" name="矩形: 圆角 22"/>
          <p:cNvSpPr/>
          <p:nvPr/>
        </p:nvSpPr>
        <p:spPr>
          <a:xfrm>
            <a:off x="8103217" y="3663272"/>
            <a:ext cx="3080067" cy="405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APAS</a:t>
            </a:r>
            <a:r>
              <a:rPr lang="zh-CN" altLang="en-US" dirty="0"/>
              <a:t>机械臂</a:t>
            </a:r>
          </a:p>
        </p:txBody>
      </p:sp>
      <p:sp>
        <p:nvSpPr>
          <p:cNvPr id="25" name="矩形: 圆角 24"/>
          <p:cNvSpPr/>
          <p:nvPr/>
        </p:nvSpPr>
        <p:spPr>
          <a:xfrm>
            <a:off x="2779340" y="6441619"/>
            <a:ext cx="327610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LBR-</a:t>
            </a:r>
            <a:r>
              <a:rPr lang="en-US" altLang="zh-CN" dirty="0" err="1"/>
              <a:t>liwa</a:t>
            </a:r>
            <a:r>
              <a:rPr lang="zh-CN" altLang="en-US" dirty="0"/>
              <a:t>机器人</a:t>
            </a:r>
          </a:p>
        </p:txBody>
      </p:sp>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8836"/>
          <a:stretch>
            <a:fillRect/>
          </a:stretch>
        </p:blipFill>
        <p:spPr bwMode="auto">
          <a:xfrm>
            <a:off x="6404217" y="4141987"/>
            <a:ext cx="3276101" cy="2382885"/>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sp>
        <p:nvSpPr>
          <p:cNvPr id="28" name="矩形: 圆角 27"/>
          <p:cNvSpPr/>
          <p:nvPr/>
        </p:nvSpPr>
        <p:spPr>
          <a:xfrm>
            <a:off x="6404217" y="6524872"/>
            <a:ext cx="327610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Sawyer</a:t>
            </a:r>
            <a:r>
              <a:rPr lang="zh-CN" altLang="en-US" dirty="0"/>
              <a:t>机器人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p:txBody>
          <a:bodyPr/>
          <a:lstStyle/>
          <a:p>
            <a:r>
              <a:rPr lang="zh-CN" altLang="en-US" dirty="0"/>
              <a:t>协作机器人特点及发展概述</a:t>
            </a:r>
          </a:p>
        </p:txBody>
      </p:sp>
      <p:sp>
        <p:nvSpPr>
          <p:cNvPr id="13" name="平行四边形 12"/>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099380" y="945833"/>
            <a:ext cx="4173660" cy="523220"/>
          </a:xfrm>
          <a:prstGeom prst="rect">
            <a:avLst/>
          </a:prstGeom>
          <a:noFill/>
        </p:spPr>
        <p:txBody>
          <a:bodyPr wrap="square">
            <a:spAutoFit/>
          </a:bodyPr>
          <a:lstStyle/>
          <a:p>
            <a:r>
              <a:rPr lang="zh-CN" altLang="en-US" sz="2800" b="1" dirty="0"/>
              <a:t>协作机器人研究内容</a:t>
            </a:r>
          </a:p>
        </p:txBody>
      </p:sp>
      <p:cxnSp>
        <p:nvCxnSpPr>
          <p:cNvPr id="19" name="直接连接符 18"/>
          <p:cNvCxnSpPr/>
          <p:nvPr/>
        </p:nvCxnSpPr>
        <p:spPr>
          <a:xfrm>
            <a:off x="4221480" y="164592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909560" y="1645920"/>
            <a:ext cx="0" cy="44958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533400" y="1678916"/>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群体体系</a:t>
            </a:r>
          </a:p>
        </p:txBody>
      </p:sp>
      <p:sp>
        <p:nvSpPr>
          <p:cNvPr id="44" name="矩形: 圆角 43"/>
          <p:cNvSpPr/>
          <p:nvPr/>
        </p:nvSpPr>
        <p:spPr>
          <a:xfrm>
            <a:off x="4221480" y="1678916"/>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通信体系</a:t>
            </a:r>
          </a:p>
        </p:txBody>
      </p:sp>
      <p:sp>
        <p:nvSpPr>
          <p:cNvPr id="45" name="矩形: 圆角 44"/>
          <p:cNvSpPr/>
          <p:nvPr/>
        </p:nvSpPr>
        <p:spPr>
          <a:xfrm>
            <a:off x="7909560" y="1682776"/>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感知及学习</a:t>
            </a:r>
          </a:p>
        </p:txBody>
      </p:sp>
      <p:sp>
        <p:nvSpPr>
          <p:cNvPr id="49" name="文本框 48"/>
          <p:cNvSpPr txBox="1"/>
          <p:nvPr/>
        </p:nvSpPr>
        <p:spPr>
          <a:xfrm>
            <a:off x="563885" y="2661253"/>
            <a:ext cx="3688077" cy="2168525"/>
          </a:xfrm>
          <a:prstGeom prst="rect">
            <a:avLst/>
          </a:prstGeom>
          <a:noFill/>
        </p:spPr>
        <p:txBody>
          <a:bodyPr wrap="square" rtlCol="0">
            <a:spAutoFit/>
          </a:bodyPr>
          <a:lstStyle/>
          <a:p>
            <a:pPr>
              <a:lnSpc>
                <a:spcPct val="150000"/>
              </a:lnSpc>
            </a:pPr>
            <a:r>
              <a:rPr lang="zh-CN" altLang="en-US" dirty="0">
                <a:ea typeface="宋体" panose="02010600030101010101" pitchFamily="2" charset="-122"/>
                <a:cs typeface="Times New Roman" panose="02020603050405020304" pitchFamily="18" charset="0"/>
              </a:rPr>
              <a:t>  </a:t>
            </a:r>
            <a:r>
              <a:rPr lang="zh-CN" altLang="en-US" dirty="0">
                <a:latin typeface="微软雅黑" panose="020B0503020204020204" charset="-122"/>
                <a:ea typeface="微软雅黑" panose="020B0503020204020204" charset="-122"/>
                <a:cs typeface="微软雅黑" panose="020B0503020204020204" charset="-122"/>
              </a:rPr>
              <a:t>     研究</a:t>
            </a:r>
            <a:r>
              <a:rPr lang="zh-CN" altLang="zh-CN" sz="1800" dirty="0">
                <a:effectLst/>
                <a:latin typeface="微软雅黑" panose="020B0503020204020204" charset="-122"/>
                <a:ea typeface="微软雅黑" panose="020B0503020204020204" charset="-122"/>
                <a:cs typeface="微软雅黑" panose="020B0503020204020204" charset="-122"/>
              </a:rPr>
              <a:t>人员通过划分协作机器人各项功能及结构特征，为协作机器人的完善及优化提供重要理论依据</a:t>
            </a:r>
            <a:r>
              <a:rPr lang="zh-CN" altLang="en-US" sz="1800" dirty="0">
                <a:effectLst/>
                <a:latin typeface="微软雅黑" panose="020B0503020204020204" charset="-122"/>
                <a:ea typeface="微软雅黑" panose="020B0503020204020204" charset="-122"/>
                <a:cs typeface="微软雅黑" panose="020B0503020204020204" charset="-122"/>
              </a:rPr>
              <a:t>。其结构类型多为</a:t>
            </a:r>
            <a:r>
              <a:rPr lang="zh-CN" altLang="en-US" sz="1800" b="1" dirty="0">
                <a:effectLst/>
                <a:latin typeface="微软雅黑" panose="020B0503020204020204" charset="-122"/>
                <a:ea typeface="微软雅黑" panose="020B0503020204020204" charset="-122"/>
                <a:cs typeface="微软雅黑" panose="020B0503020204020204" charset="-122"/>
              </a:rPr>
              <a:t>分布式</a:t>
            </a:r>
            <a:r>
              <a:rPr lang="zh-CN" altLang="en-US" sz="1800" dirty="0">
                <a:effectLst/>
                <a:latin typeface="微软雅黑" panose="020B0503020204020204" charset="-122"/>
                <a:ea typeface="微软雅黑" panose="020B0503020204020204" charset="-122"/>
                <a:cs typeface="微软雅黑" panose="020B0503020204020204" charset="-122"/>
              </a:rPr>
              <a:t>，且存在</a:t>
            </a:r>
            <a:r>
              <a:rPr lang="zh-CN" altLang="en-US" sz="1800" b="1" dirty="0">
                <a:effectLst/>
                <a:latin typeface="微软雅黑" panose="020B0503020204020204" charset="-122"/>
                <a:ea typeface="微软雅黑" panose="020B0503020204020204" charset="-122"/>
                <a:cs typeface="微软雅黑" panose="020B0503020204020204" charset="-122"/>
              </a:rPr>
              <a:t>同构以及异构</a:t>
            </a:r>
            <a:r>
              <a:rPr lang="zh-CN" altLang="en-US" sz="1800" dirty="0">
                <a:effectLst/>
                <a:latin typeface="微软雅黑" panose="020B0503020204020204" charset="-122"/>
                <a:ea typeface="微软雅黑" panose="020B0503020204020204" charset="-122"/>
                <a:cs typeface="微软雅黑" panose="020B0503020204020204" charset="-122"/>
              </a:rPr>
              <a:t>问题。</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0" name="文本框 49"/>
          <p:cNvSpPr txBox="1"/>
          <p:nvPr/>
        </p:nvSpPr>
        <p:spPr>
          <a:xfrm>
            <a:off x="4282444" y="2661253"/>
            <a:ext cx="3688077" cy="2861310"/>
          </a:xfrm>
          <a:prstGeom prst="rect">
            <a:avLst/>
          </a:prstGeom>
          <a:noFill/>
        </p:spPr>
        <p:txBody>
          <a:bodyPr wrap="square" rtlCol="0">
            <a:spAutoFit/>
          </a:bodyPr>
          <a:lstStyle/>
          <a:p>
            <a:pPr>
              <a:lnSpc>
                <a:spcPct val="150000"/>
              </a:lnSpc>
            </a:pP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a:latin typeface="微软雅黑" panose="020B0503020204020204" charset="-122"/>
                <a:ea typeface="微软雅黑" panose="020B0503020204020204" charset="-122"/>
                <a:cs typeface="微软雅黑" panose="020B0503020204020204" charset="-122"/>
              </a:rPr>
              <a:t>     </a:t>
            </a:r>
            <a:r>
              <a:rPr lang="zh-CN" altLang="zh-CN" dirty="0">
                <a:latin typeface="微软雅黑" panose="020B0503020204020204" charset="-122"/>
                <a:ea typeface="微软雅黑" panose="020B0503020204020204" charset="-122"/>
                <a:cs typeface="微软雅黑" panose="020B0503020204020204" charset="-122"/>
              </a:rPr>
              <a:t>为更好实现机器人与人类共处于同一工作空间的目标，应确保协作机器人能够实现系统动态运行目标</a:t>
            </a:r>
            <a:r>
              <a:rPr lang="zh-CN" altLang="en-US" dirty="0">
                <a:latin typeface="微软雅黑" panose="020B0503020204020204" charset="-122"/>
                <a:ea typeface="微软雅黑" panose="020B0503020204020204" charset="-122"/>
                <a:cs typeface="微软雅黑" panose="020B0503020204020204" charset="-122"/>
              </a:rPr>
              <a:t>，</a:t>
            </a:r>
            <a:r>
              <a:rPr lang="zh-CN" altLang="zh-CN" dirty="0">
                <a:latin typeface="微软雅黑" panose="020B0503020204020204" charset="-122"/>
                <a:ea typeface="微软雅黑" panose="020B0503020204020204" charset="-122"/>
                <a:cs typeface="微软雅黑" panose="020B0503020204020204" charset="-122"/>
              </a:rPr>
              <a:t>适应通信机制，保持</a:t>
            </a:r>
            <a:r>
              <a:rPr lang="zh-CN" altLang="zh-CN" b="1" dirty="0">
                <a:latin typeface="微软雅黑" panose="020B0503020204020204" charset="-122"/>
                <a:ea typeface="微软雅黑" panose="020B0503020204020204" charset="-122"/>
                <a:cs typeface="微软雅黑" panose="020B0503020204020204" charset="-122"/>
              </a:rPr>
              <a:t>对周边环境的感知及理解</a:t>
            </a:r>
            <a:r>
              <a:rPr lang="zh-CN" altLang="zh-CN" dirty="0">
                <a:latin typeface="微软雅黑" panose="020B0503020204020204" charset="-122"/>
                <a:ea typeface="微软雅黑" panose="020B0503020204020204" charset="-122"/>
                <a:cs typeface="微软雅黑" panose="020B0503020204020204" charset="-122"/>
              </a:rPr>
              <a:t>能力，与人类实现良好的信息交流及合作。</a:t>
            </a:r>
            <a:endParaRPr lang="zh-CN" altLang="zh-CN"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latin typeface="等线" panose="02010600030101010101" pitchFamily="2" charset="-122"/>
              <a:ea typeface="等线" panose="02010600030101010101" pitchFamily="2" charset="-122"/>
            </a:endParaRPr>
          </a:p>
        </p:txBody>
      </p:sp>
      <p:sp>
        <p:nvSpPr>
          <p:cNvPr id="51" name="文本框 50"/>
          <p:cNvSpPr txBox="1"/>
          <p:nvPr/>
        </p:nvSpPr>
        <p:spPr>
          <a:xfrm>
            <a:off x="7970521" y="2661253"/>
            <a:ext cx="3688077" cy="2584450"/>
          </a:xfrm>
          <a:prstGeom prst="rect">
            <a:avLst/>
          </a:prstGeom>
          <a:noFill/>
        </p:spPr>
        <p:txBody>
          <a:bodyPr wrap="square" rtlCol="0">
            <a:spAutoFit/>
          </a:bodyPr>
          <a:lstStyle/>
          <a:p>
            <a:pPr>
              <a:lnSpc>
                <a:spcPct val="150000"/>
              </a:lnSpc>
            </a:pP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dirty="0">
                <a:latin typeface="微软雅黑" panose="020B0503020204020204" charset="-122"/>
                <a:ea typeface="微软雅黑" panose="020B0503020204020204" charset="-122"/>
                <a:cs typeface="微软雅黑" panose="020B0503020204020204" charset="-122"/>
              </a:rPr>
              <a:t>在协作机器人实际运行期间，感知及学习也是机器人与人类的交互动作形式。其中，合作机器人均具有各自传感系统，对传感系统的高效利用可直接反应出协作机器人运行水平。</a:t>
            </a:r>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55" name="组合 54"/>
          <p:cNvGrpSpPr/>
          <p:nvPr/>
        </p:nvGrpSpPr>
        <p:grpSpPr>
          <a:xfrm>
            <a:off x="11516467" y="6327419"/>
            <a:ext cx="777212" cy="492365"/>
            <a:chOff x="11381689" y="6427151"/>
            <a:chExt cx="777212" cy="492365"/>
          </a:xfrm>
        </p:grpSpPr>
        <p:sp>
          <p:nvSpPr>
            <p:cNvPr id="56" name="椭圆 55"/>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05</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4"/>
          </p:nvPr>
        </p:nvSpPr>
        <p:spPr/>
        <p:txBody>
          <a:bodyPr/>
          <a:lstStyle/>
          <a:p>
            <a:r>
              <a:rPr lang="zh-CN" altLang="en-US" dirty="0"/>
              <a:t>协作机器人特点及发展概述</a:t>
            </a:r>
          </a:p>
        </p:txBody>
      </p:sp>
      <p:sp>
        <p:nvSpPr>
          <p:cNvPr id="13" name="平行四边形 12"/>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099380" y="945833"/>
            <a:ext cx="4173660" cy="523220"/>
          </a:xfrm>
          <a:prstGeom prst="rect">
            <a:avLst/>
          </a:prstGeom>
          <a:noFill/>
        </p:spPr>
        <p:txBody>
          <a:bodyPr wrap="square">
            <a:spAutoFit/>
          </a:bodyPr>
          <a:lstStyle/>
          <a:p>
            <a:r>
              <a:rPr lang="zh-CN" altLang="en-US" sz="2800" b="1" dirty="0">
                <a:solidFill>
                  <a:schemeClr val="tx1">
                    <a:lumMod val="75000"/>
                    <a:lumOff val="25000"/>
                  </a:schemeClr>
                </a:solidFill>
              </a:rPr>
              <a:t>协作机器人研究内容</a:t>
            </a:r>
            <a:endParaRPr lang="zh-CN" altLang="en-US" sz="2800" b="1" dirty="0"/>
          </a:p>
        </p:txBody>
      </p:sp>
      <p:cxnSp>
        <p:nvCxnSpPr>
          <p:cNvPr id="19" name="直接连接符 18"/>
          <p:cNvCxnSpPr/>
          <p:nvPr/>
        </p:nvCxnSpPr>
        <p:spPr>
          <a:xfrm>
            <a:off x="4221480" y="164592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909560" y="1645920"/>
            <a:ext cx="0" cy="4495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1516467" y="6327419"/>
            <a:ext cx="777212" cy="492365"/>
            <a:chOff x="11381689" y="6427151"/>
            <a:chExt cx="777212" cy="492365"/>
          </a:xfrm>
        </p:grpSpPr>
        <p:sp>
          <p:nvSpPr>
            <p:cNvPr id="42" name="椭圆 41"/>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06</a:t>
              </a:r>
              <a:endParaRPr lang="zh-CN" altLang="en-US" sz="1800" b="1" dirty="0">
                <a:solidFill>
                  <a:schemeClr val="accent1"/>
                </a:solidFill>
              </a:endParaRPr>
            </a:p>
          </p:txBody>
        </p:sp>
      </p:grpSp>
      <p:sp>
        <p:nvSpPr>
          <p:cNvPr id="46" name="矩形: 圆角 45"/>
          <p:cNvSpPr/>
          <p:nvPr/>
        </p:nvSpPr>
        <p:spPr>
          <a:xfrm>
            <a:off x="533400" y="1648337"/>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建模和规划</a:t>
            </a:r>
          </a:p>
        </p:txBody>
      </p:sp>
      <p:sp>
        <p:nvSpPr>
          <p:cNvPr id="47" name="矩形: 圆角 46"/>
          <p:cNvSpPr/>
          <p:nvPr/>
        </p:nvSpPr>
        <p:spPr>
          <a:xfrm>
            <a:off x="4221479" y="1645920"/>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安全功能</a:t>
            </a:r>
          </a:p>
        </p:txBody>
      </p:sp>
      <p:sp>
        <p:nvSpPr>
          <p:cNvPr id="48" name="矩形: 圆角 47"/>
          <p:cNvSpPr/>
          <p:nvPr/>
        </p:nvSpPr>
        <p:spPr>
          <a:xfrm>
            <a:off x="7909559" y="1645920"/>
            <a:ext cx="3688080" cy="555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合作功能</a:t>
            </a:r>
          </a:p>
        </p:txBody>
      </p:sp>
      <p:sp>
        <p:nvSpPr>
          <p:cNvPr id="52" name="文本框 51"/>
          <p:cNvSpPr txBox="1"/>
          <p:nvPr/>
        </p:nvSpPr>
        <p:spPr>
          <a:xfrm>
            <a:off x="533400" y="2767591"/>
            <a:ext cx="3688077" cy="3415030"/>
          </a:xfrm>
          <a:prstGeom prst="rect">
            <a:avLst/>
          </a:prstGeom>
          <a:noFill/>
        </p:spPr>
        <p:txBody>
          <a:bodyPr wrap="square" rtlCol="0">
            <a:spAutoFit/>
          </a:bodyPr>
          <a:lstStyle/>
          <a:p>
            <a:pPr>
              <a:lnSpc>
                <a:spcPct val="150000"/>
              </a:lnSpc>
            </a:pPr>
            <a:r>
              <a:rPr lang="en-US" altLang="zh-CN" sz="1800" dirty="0">
                <a:effectLst/>
                <a:ea typeface="宋体" panose="02010600030101010101" pitchFamily="2" charset="-122"/>
                <a:cs typeface="Times New Roman" panose="02020603050405020304" pitchFamily="18" charset="0"/>
              </a:rPr>
              <a:t>       </a:t>
            </a:r>
            <a:r>
              <a:rPr lang="zh-CN" altLang="zh-CN" dirty="0">
                <a:latin typeface="微软雅黑" panose="020B0503020204020204" charset="-122"/>
                <a:ea typeface="微软雅黑" panose="020B0503020204020204" charset="-122"/>
                <a:cs typeface="Times New Roman" panose="02020603050405020304" pitchFamily="18" charset="0"/>
              </a:rPr>
              <a:t>针对与人类共处同一工作空间的</a:t>
            </a:r>
            <a:r>
              <a:rPr lang="zh-CN" altLang="zh-CN" b="1" dirty="0">
                <a:latin typeface="微软雅黑" panose="020B0503020204020204" charset="-122"/>
                <a:ea typeface="微软雅黑" panose="020B0503020204020204" charset="-122"/>
                <a:cs typeface="Times New Roman" panose="02020603050405020304" pitchFamily="18" charset="0"/>
              </a:rPr>
              <a:t>行为、状态及意图需求</a:t>
            </a:r>
            <a:r>
              <a:rPr lang="zh-CN" altLang="zh-CN" dirty="0">
                <a:latin typeface="微软雅黑" panose="020B0503020204020204" charset="-122"/>
                <a:ea typeface="微软雅黑" panose="020B0503020204020204" charset="-122"/>
                <a:cs typeface="Times New Roman" panose="02020603050405020304" pitchFamily="18" charset="0"/>
              </a:rPr>
              <a:t>，充分发挥出协作机器人在促进机器人与其它智能体协同合作的积极作用。在使用建模能力的过程中</a:t>
            </a:r>
            <a:r>
              <a:rPr lang="zh-CN" altLang="en-US" dirty="0">
                <a:latin typeface="微软雅黑" panose="020B0503020204020204" charset="-122"/>
                <a:ea typeface="微软雅黑" panose="020B0503020204020204" charset="-122"/>
                <a:cs typeface="Times New Roman" panose="02020603050405020304" pitchFamily="18" charset="0"/>
              </a:rPr>
              <a:t>从根本降低</a:t>
            </a:r>
            <a:r>
              <a:rPr lang="zh-CN" altLang="zh-CN" dirty="0">
                <a:latin typeface="微软雅黑" panose="020B0503020204020204" charset="-122"/>
                <a:ea typeface="微软雅黑" panose="020B0503020204020204" charset="-122"/>
                <a:cs typeface="Times New Roman" panose="02020603050405020304" pitchFamily="18" charset="0"/>
              </a:rPr>
              <a:t>通讯系统的依赖程度。同时，针对不同协作对象，明确机器人自身动态自组织及环境变化重组特征</a:t>
            </a:r>
            <a:r>
              <a:rPr lang="zh-CN" altLang="en-US" dirty="0">
                <a:latin typeface="微软雅黑" panose="020B0503020204020204" charset="-122"/>
                <a:ea typeface="微软雅黑" panose="020B0503020204020204" charset="-122"/>
                <a:cs typeface="Times New Roman" panose="02020603050405020304" pitchFamily="18" charset="0"/>
              </a:rPr>
              <a:t>。</a:t>
            </a:r>
          </a:p>
        </p:txBody>
      </p:sp>
      <p:sp>
        <p:nvSpPr>
          <p:cNvPr id="53" name="文本框 52"/>
          <p:cNvSpPr txBox="1"/>
          <p:nvPr/>
        </p:nvSpPr>
        <p:spPr>
          <a:xfrm>
            <a:off x="4282444" y="2693709"/>
            <a:ext cx="3688077" cy="3692525"/>
          </a:xfrm>
          <a:prstGeom prst="rect">
            <a:avLst/>
          </a:prstGeom>
          <a:noFill/>
        </p:spPr>
        <p:txBody>
          <a:bodyPr wrap="square" rtlCol="0">
            <a:spAutoFit/>
          </a:bodyPr>
          <a:lstStyle/>
          <a:p>
            <a:pPr>
              <a:lnSpc>
                <a:spcPct val="150000"/>
              </a:lnSpc>
            </a:pPr>
            <a:r>
              <a:rPr lang="en-US" altLang="zh-CN" sz="1800" dirty="0">
                <a:effectLst/>
                <a:ea typeface="宋体" panose="02010600030101010101" pitchFamily="2" charset="-122"/>
                <a:cs typeface="Times New Roman" panose="02020603050405020304" pitchFamily="18" charset="0"/>
              </a:rPr>
              <a:t> </a:t>
            </a: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在</a:t>
            </a:r>
            <a:r>
              <a:rPr lang="zh-CN" altLang="zh-CN" dirty="0">
                <a:latin typeface="微软雅黑" panose="020B0503020204020204" charset="-122"/>
                <a:ea typeface="微软雅黑" panose="020B0503020204020204" charset="-122"/>
                <a:cs typeface="微软雅黑" panose="020B0503020204020204" charset="-122"/>
              </a:rPr>
              <a:t>协作机器人研发及技术设计过程中，应注重提升机器人自身的安全机能，确保协作机器人能够自行解决</a:t>
            </a:r>
            <a:r>
              <a:rPr lang="zh-CN" altLang="zh-CN" b="1" dirty="0">
                <a:latin typeface="微软雅黑" panose="020B0503020204020204" charset="-122"/>
                <a:ea typeface="微软雅黑" panose="020B0503020204020204" charset="-122"/>
                <a:cs typeface="微软雅黑" panose="020B0503020204020204" charset="-122"/>
              </a:rPr>
              <a:t>死锁及避碰</a:t>
            </a:r>
            <a:r>
              <a:rPr lang="zh-CN" altLang="zh-CN" dirty="0">
                <a:latin typeface="微软雅黑" panose="020B0503020204020204" charset="-122"/>
                <a:ea typeface="微软雅黑" panose="020B0503020204020204" charset="-122"/>
                <a:cs typeface="微软雅黑" panose="020B0503020204020204" charset="-122"/>
              </a:rPr>
              <a:t>等问题。为确保协作机器人稳定有序运行，相关工作人员应从机械人内部通信及传感设备的优化入手，对机器人自检功能进行不断完善。</a:t>
            </a: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4" name="文本框 53"/>
          <p:cNvSpPr txBox="1"/>
          <p:nvPr/>
        </p:nvSpPr>
        <p:spPr>
          <a:xfrm>
            <a:off x="7963168" y="2448401"/>
            <a:ext cx="3688077" cy="3692525"/>
          </a:xfrm>
          <a:prstGeom prst="rect">
            <a:avLst/>
          </a:prstGeom>
          <a:noFill/>
        </p:spPr>
        <p:txBody>
          <a:bodyPr wrap="square" rtlCol="0">
            <a:spAutoFit/>
          </a:bodyPr>
          <a:lstStyle/>
          <a:p>
            <a:pPr>
              <a:lnSpc>
                <a:spcPct val="150000"/>
              </a:lnSpc>
            </a:pPr>
            <a:r>
              <a:rPr lang="en-US" altLang="zh-CN" sz="1800" dirty="0">
                <a:effectLst/>
                <a:latin typeface="微软雅黑" panose="020B0503020204020204" charset="-122"/>
                <a:ea typeface="微软雅黑" panose="020B0503020204020204" charset="-122"/>
                <a:cs typeface="微软雅黑" panose="020B0503020204020204" charset="-122"/>
              </a:rPr>
              <a:t>       </a:t>
            </a:r>
            <a:r>
              <a:rPr lang="zh-CN" altLang="zh-CN" dirty="0">
                <a:latin typeface="微软雅黑" panose="020B0503020204020204" charset="-122"/>
                <a:ea typeface="微软雅黑" panose="020B0503020204020204" charset="-122"/>
                <a:cs typeface="微软雅黑" panose="020B0503020204020204" charset="-122"/>
              </a:rPr>
              <a:t>为充分发挥出协作机器人实际运行期间的积极作用，需相关研究部门从实现自发地合作目标的方面入手。在协作机器人研发及技术发展过程中，通过建立起更加完善的</a:t>
            </a:r>
            <a:r>
              <a:rPr lang="zh-CN" altLang="zh-CN" b="1" dirty="0">
                <a:latin typeface="微软雅黑" panose="020B0503020204020204" charset="-122"/>
                <a:ea typeface="微软雅黑" panose="020B0503020204020204" charset="-122"/>
                <a:cs typeface="微软雅黑" panose="020B0503020204020204" charset="-122"/>
              </a:rPr>
              <a:t>多部门协同</a:t>
            </a:r>
            <a:r>
              <a:rPr lang="zh-CN" altLang="zh-CN" dirty="0">
                <a:latin typeface="微软雅黑" panose="020B0503020204020204" charset="-122"/>
                <a:ea typeface="微软雅黑" panose="020B0503020204020204" charset="-122"/>
                <a:cs typeface="微软雅黑" panose="020B0503020204020204" charset="-122"/>
              </a:rPr>
              <a:t>关系，能够更好提升实际生产建设效率，从根本上推动协作机器人市场可持续发展进程。</a:t>
            </a:r>
          </a:p>
          <a:p>
            <a:endParaRPr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zh-CN" altLang="en-US" dirty="0"/>
              <a:t>协作机器人特点及发展概述</a:t>
            </a:r>
          </a:p>
        </p:txBody>
      </p:sp>
      <p:sp>
        <p:nvSpPr>
          <p:cNvPr id="5" name="平行四边形 4"/>
          <p:cNvSpPr/>
          <p:nvPr/>
        </p:nvSpPr>
        <p:spPr>
          <a:xfrm>
            <a:off x="626110" y="109662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099380" y="945833"/>
            <a:ext cx="4173660" cy="523220"/>
          </a:xfrm>
          <a:prstGeom prst="rect">
            <a:avLst/>
          </a:prstGeom>
          <a:noFill/>
        </p:spPr>
        <p:txBody>
          <a:bodyPr wrap="square">
            <a:spAutoFit/>
          </a:bodyPr>
          <a:lstStyle/>
          <a:p>
            <a:r>
              <a:rPr lang="zh-CN" altLang="en-US" sz="2800" b="1" dirty="0"/>
              <a:t>协作机器人发展前景</a:t>
            </a:r>
          </a:p>
        </p:txBody>
      </p:sp>
      <p:sp>
        <p:nvSpPr>
          <p:cNvPr id="7" name="矩形: 圆角 6"/>
          <p:cNvSpPr/>
          <p:nvPr/>
        </p:nvSpPr>
        <p:spPr>
          <a:xfrm>
            <a:off x="594360" y="1923536"/>
            <a:ext cx="550164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全球协作机器人发展概况</a:t>
            </a:r>
          </a:p>
        </p:txBody>
      </p:sp>
      <p:sp>
        <p:nvSpPr>
          <p:cNvPr id="8" name="文本框 7"/>
          <p:cNvSpPr txBox="1"/>
          <p:nvPr/>
        </p:nvSpPr>
        <p:spPr>
          <a:xfrm>
            <a:off x="594360" y="2716668"/>
            <a:ext cx="5501640" cy="3692525"/>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自</a:t>
            </a:r>
            <a:r>
              <a:rPr lang="en-US" altLang="zh-CN" sz="1800" kern="0" dirty="0">
                <a:effectLst/>
                <a:latin typeface="微软雅黑" panose="020B0503020204020204" charset="-122"/>
                <a:ea typeface="微软雅黑" panose="020B0503020204020204" charset="-122"/>
                <a:cs typeface="微软雅黑" panose="020B0503020204020204" charset="-122"/>
              </a:rPr>
              <a:t>2016</a:t>
            </a:r>
            <a:r>
              <a:rPr lang="zh-CN" altLang="zh-CN" sz="1800" kern="0" dirty="0">
                <a:effectLst/>
                <a:latin typeface="微软雅黑" panose="020B0503020204020204" charset="-122"/>
                <a:ea typeface="微软雅黑" panose="020B0503020204020204" charset="-122"/>
                <a:cs typeface="微软雅黑" panose="020B0503020204020204" charset="-122"/>
              </a:rPr>
              <a:t>年起，在大数据、云计算等技术的支撑下，人工智能产业开始爆发，助力工业机器人行业开启</a:t>
            </a:r>
            <a:r>
              <a:rPr lang="en-US" altLang="zh-CN" sz="1800" kern="0" dirty="0">
                <a:effectLst/>
                <a:latin typeface="微软雅黑" panose="020B0503020204020204" charset="-122"/>
                <a:ea typeface="微软雅黑" panose="020B0503020204020204" charset="-122"/>
                <a:cs typeface="微软雅黑" panose="020B0503020204020204" charset="-122"/>
              </a:rPr>
              <a:t> 2.0 </a:t>
            </a:r>
            <a:r>
              <a:rPr lang="zh-CN" altLang="zh-CN" sz="1800" kern="0" dirty="0">
                <a:effectLst/>
                <a:latin typeface="微软雅黑" panose="020B0503020204020204" charset="-122"/>
                <a:ea typeface="微软雅黑" panose="020B0503020204020204" charset="-122"/>
                <a:cs typeface="微软雅黑" panose="020B0503020204020204" charset="-122"/>
              </a:rPr>
              <a:t>新时代</a:t>
            </a:r>
            <a:endParaRPr lang="en-US" altLang="zh-CN" sz="1800" kern="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800" kern="0" dirty="0">
                <a:effectLst/>
                <a:latin typeface="微软雅黑" panose="020B0503020204020204" charset="-122"/>
                <a:ea typeface="微软雅黑" panose="020B0503020204020204" charset="-122"/>
                <a:cs typeface="微软雅黑" panose="020B0503020204020204" charset="-122"/>
              </a:rPr>
              <a:t>2016 </a:t>
            </a:r>
            <a:r>
              <a:rPr lang="zh-CN" altLang="zh-CN" sz="1800" kern="0" dirty="0">
                <a:effectLst/>
                <a:latin typeface="微软雅黑" panose="020B0503020204020204" charset="-122"/>
                <a:ea typeface="微软雅黑" panose="020B0503020204020204" charset="-122"/>
                <a:cs typeface="微软雅黑" panose="020B0503020204020204" charset="-122"/>
              </a:rPr>
              <a:t>年全球 协作机器人销量呈现爆发式增长，当年全球协作机器人销售量突破</a:t>
            </a:r>
            <a:r>
              <a:rPr lang="en-US" altLang="zh-CN" sz="1800" kern="0" dirty="0">
                <a:effectLst/>
                <a:latin typeface="微软雅黑" panose="020B0503020204020204" charset="-122"/>
                <a:ea typeface="微软雅黑" panose="020B0503020204020204" charset="-122"/>
                <a:cs typeface="微软雅黑" panose="020B0503020204020204" charset="-122"/>
              </a:rPr>
              <a:t> 1 </a:t>
            </a:r>
            <a:r>
              <a:rPr lang="zh-CN" altLang="zh-CN" sz="1800" kern="0" dirty="0">
                <a:effectLst/>
                <a:latin typeface="微软雅黑" panose="020B0503020204020204" charset="-122"/>
                <a:ea typeface="微软雅黑" panose="020B0503020204020204" charset="-122"/>
                <a:cs typeface="微软雅黑" panose="020B0503020204020204" charset="-122"/>
              </a:rPr>
              <a:t>万台</a:t>
            </a:r>
            <a:r>
              <a:rPr lang="zh-CN" altLang="en-US" sz="1800" kern="0" dirty="0">
                <a:effectLst/>
                <a:latin typeface="微软雅黑" panose="020B0503020204020204" charset="-122"/>
                <a:ea typeface="微软雅黑" panose="020B0503020204020204" charset="-122"/>
                <a:cs typeface="微软雅黑" panose="020B0503020204020204" charset="-122"/>
              </a:rPr>
              <a:t>。</a:t>
            </a:r>
            <a:r>
              <a:rPr lang="en-US" altLang="zh-CN" sz="1800" kern="0" dirty="0">
                <a:effectLst/>
                <a:latin typeface="微软雅黑" panose="020B0503020204020204" charset="-122"/>
                <a:ea typeface="微软雅黑" panose="020B0503020204020204" charset="-122"/>
                <a:cs typeface="微软雅黑" panose="020B0503020204020204" charset="-122"/>
              </a:rPr>
              <a:t>2019 </a:t>
            </a:r>
            <a:r>
              <a:rPr lang="zh-CN" altLang="zh-CN" sz="1800" kern="0" dirty="0">
                <a:effectLst/>
                <a:latin typeface="微软雅黑" panose="020B0503020204020204" charset="-122"/>
                <a:ea typeface="微软雅黑" panose="020B0503020204020204" charset="-122"/>
                <a:cs typeface="微软雅黑" panose="020B0503020204020204" charset="-122"/>
              </a:rPr>
              <a:t>年全球销量为</a:t>
            </a:r>
            <a:r>
              <a:rPr lang="en-US" altLang="zh-CN" sz="1800" kern="0" dirty="0">
                <a:effectLst/>
                <a:latin typeface="微软雅黑" panose="020B0503020204020204" charset="-122"/>
                <a:ea typeface="微软雅黑" panose="020B0503020204020204" charset="-122"/>
                <a:cs typeface="微软雅黑" panose="020B0503020204020204" charset="-122"/>
              </a:rPr>
              <a:t>3</a:t>
            </a:r>
            <a:r>
              <a:rPr lang="zh-CN" altLang="zh-CN" sz="1800" kern="0" dirty="0">
                <a:effectLst/>
                <a:latin typeface="微软雅黑" panose="020B0503020204020204" charset="-122"/>
                <a:ea typeface="微软雅黑" panose="020B0503020204020204" charset="-122"/>
                <a:cs typeface="微软雅黑" panose="020B0503020204020204" charset="-122"/>
              </a:rPr>
              <a:t>万台</a:t>
            </a:r>
            <a:endParaRPr lang="en-US" altLang="zh-CN" sz="1800" kern="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目前优傲协作机器人</a:t>
            </a:r>
            <a:r>
              <a:rPr lang="zh-CN" altLang="en-US" sz="1800" kern="0" dirty="0">
                <a:effectLst/>
                <a:latin typeface="微软雅黑" panose="020B0503020204020204" charset="-122"/>
                <a:ea typeface="微软雅黑" panose="020B0503020204020204" charset="-122"/>
                <a:cs typeface="微软雅黑" panose="020B0503020204020204" charset="-122"/>
              </a:rPr>
              <a:t>在</a:t>
            </a:r>
            <a:r>
              <a:rPr lang="zh-CN" altLang="zh-CN" sz="1800" kern="0" dirty="0">
                <a:effectLst/>
                <a:latin typeface="微软雅黑" panose="020B0503020204020204" charset="-122"/>
                <a:ea typeface="微软雅黑" panose="020B0503020204020204" charset="-122"/>
                <a:cs typeface="微软雅黑" panose="020B0503020204020204" charset="-122"/>
              </a:rPr>
              <a:t>全球协作机器人市场占有率位居首位。同时，随着以</a:t>
            </a:r>
            <a:r>
              <a:rPr lang="en-US" altLang="zh-CN" sz="1800" kern="0" dirty="0">
                <a:effectLst/>
                <a:latin typeface="微软雅黑" panose="020B0503020204020204" charset="-122"/>
                <a:ea typeface="微软雅黑" panose="020B0503020204020204" charset="-122"/>
                <a:cs typeface="微软雅黑" panose="020B0503020204020204" charset="-122"/>
              </a:rPr>
              <a:t> ABB</a:t>
            </a:r>
            <a:r>
              <a:rPr lang="zh-CN" altLang="zh-CN" sz="1800" kern="0" dirty="0">
                <a:effectLst/>
                <a:latin typeface="微软雅黑" panose="020B0503020204020204" charset="-122"/>
                <a:ea typeface="微软雅黑" panose="020B0503020204020204" charset="-122"/>
                <a:cs typeface="微软雅黑" panose="020B0503020204020204" charset="-122"/>
              </a:rPr>
              <a:t>、安川、发那科等为代表的传统工业机器人龙头企业的强势入局，全球市场竞争日益激烈。</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9" name="矩形: 圆角 8"/>
          <p:cNvSpPr/>
          <p:nvPr/>
        </p:nvSpPr>
        <p:spPr>
          <a:xfrm>
            <a:off x="6385560" y="1889760"/>
            <a:ext cx="5501640"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中国协作机器人发展瓶颈及展望</a:t>
            </a:r>
          </a:p>
        </p:txBody>
      </p:sp>
      <p:sp>
        <p:nvSpPr>
          <p:cNvPr id="10" name="文本框 9"/>
          <p:cNvSpPr txBox="1"/>
          <p:nvPr/>
        </p:nvSpPr>
        <p:spPr>
          <a:xfrm>
            <a:off x="6233160" y="2716668"/>
            <a:ext cx="5806440" cy="3138170"/>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研发设计人才短缺，协作机器人产业创新驱动力不强</a:t>
            </a:r>
            <a:endParaRPr lang="en-US" altLang="zh-CN" sz="1800" kern="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核心零部件技术缺失，是制约我国工业机器人产业发展的主要瓶颈 </a:t>
            </a:r>
            <a:endParaRPr lang="en-US" altLang="zh-CN" sz="1800" kern="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下游应用行业转型升级节奏快</a:t>
            </a:r>
            <a:r>
              <a:rPr lang="en-US" altLang="zh-CN" sz="1800" kern="0" dirty="0">
                <a:effectLst/>
                <a:latin typeface="微软雅黑" panose="020B0503020204020204" charset="-122"/>
                <a:ea typeface="微软雅黑" panose="020B0503020204020204" charset="-122"/>
                <a:cs typeface="微软雅黑" panose="020B0503020204020204" charset="-122"/>
              </a:rPr>
              <a:t>,</a:t>
            </a:r>
            <a:r>
              <a:rPr lang="zh-CN" altLang="zh-CN" sz="1800" kern="0" dirty="0">
                <a:effectLst/>
                <a:latin typeface="微软雅黑" panose="020B0503020204020204" charset="-122"/>
                <a:ea typeface="微软雅黑" panose="020B0503020204020204" charset="-122"/>
                <a:cs typeface="微软雅黑" panose="020B0503020204020204" charset="-122"/>
              </a:rPr>
              <a:t>为协作机器人产品及解决方案更新迭代带来挑战</a:t>
            </a:r>
            <a:endParaRPr lang="zh-CN" altLang="zh-CN" sz="1800" kern="10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加速与人工智能技术结合，实现产业智能化升级</a:t>
            </a:r>
            <a:endParaRPr lang="en-US" altLang="zh-CN" sz="1800" kern="0" dirty="0">
              <a:effectLst/>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kern="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zh-CN" sz="1800" kern="0" dirty="0">
                <a:effectLst/>
                <a:latin typeface="微软雅黑" panose="020B0503020204020204" charset="-122"/>
                <a:ea typeface="微软雅黑" panose="020B0503020204020204" charset="-122"/>
                <a:cs typeface="微软雅黑" panose="020B0503020204020204" charset="-122"/>
              </a:rPr>
              <a:t>突破传统工业场景限制，商业服务应用将日益多元化</a:t>
            </a:r>
            <a:endParaRPr lang="zh-CN" altLang="en-US" dirty="0">
              <a:latin typeface="微软雅黑" panose="020B0503020204020204" charset="-122"/>
              <a:ea typeface="微软雅黑" panose="020B0503020204020204" charset="-122"/>
              <a:cs typeface="微软雅黑" panose="020B0503020204020204" charset="-122"/>
            </a:endParaRPr>
          </a:p>
        </p:txBody>
      </p:sp>
      <p:grpSp>
        <p:nvGrpSpPr>
          <p:cNvPr id="11" name="组合 10"/>
          <p:cNvGrpSpPr/>
          <p:nvPr/>
        </p:nvGrpSpPr>
        <p:grpSpPr>
          <a:xfrm>
            <a:off x="11516467" y="6327419"/>
            <a:ext cx="777212" cy="492365"/>
            <a:chOff x="11381689" y="6427151"/>
            <a:chExt cx="777212" cy="492365"/>
          </a:xfrm>
        </p:grpSpPr>
        <p:sp>
          <p:nvSpPr>
            <p:cNvPr id="12" name="椭圆 11"/>
            <p:cNvSpPr/>
            <p:nvPr/>
          </p:nvSpPr>
          <p:spPr>
            <a:xfrm>
              <a:off x="11516467" y="6427151"/>
              <a:ext cx="507655" cy="492365"/>
            </a:xfrm>
            <a:prstGeom prst="ellips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381689" y="6488668"/>
              <a:ext cx="777212" cy="369332"/>
            </a:xfrm>
            <a:prstGeom prst="rect">
              <a:avLst/>
            </a:prstGeom>
            <a:noFill/>
          </p:spPr>
          <p:txBody>
            <a:bodyPr wrap="square">
              <a:spAutoFit/>
            </a:bodyPr>
            <a:lstStyle/>
            <a:p>
              <a:pPr algn="ctr"/>
              <a:r>
                <a:rPr lang="en-US" altLang="zh-CN" sz="1800" b="1" dirty="0">
                  <a:solidFill>
                    <a:schemeClr val="accent1"/>
                  </a:solidFill>
                </a:rPr>
                <a:t>07</a:t>
              </a:r>
              <a:endParaRPr lang="zh-CN" altLang="en-US" sz="1800" b="1" dirty="0">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WJjNjMzZDdkNDZkMjIxZjhhYTQxOTYxNGM1OTgzNWIifQ=="/>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cb46ffec-bf13-4d89-b748-c36846acafa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b8085972-5081-4453-a1bb-7c87397c8f3d}"/>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4f96afdc-f15c-4e2c-95bc-064681c9ed3d}"/>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3ed385e8-b94f-4961-a50f-c847f51bbc5f}"/>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4704cfa4-9195-47f6-94c6-1bcbefdd3eb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5da9a37-34cc-4b62-a5ae-1419ebf90ba6}"/>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b46ffec-bf13-4d89-b748-c36846acafa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8085972-5081-4453-a1bb-7c87397c8f3d}"/>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c247397d-4897-415a-bcd0-842441928abe}"/>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4f96afdc-f15c-4e2c-95bc-064681c9ed3d}"/>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3ed385e8-b94f-4961-a50f-c847f51bbc5f}"/>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4704cfa4-9195-47f6-94c6-1bcbefdd3eb7}"/>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45da9a37-34cc-4b62-a5ae-1419ebf90ba6}"/>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3242</Words>
  <Application>Microsoft Office PowerPoint</Application>
  <PresentationFormat>宽屏</PresentationFormat>
  <Paragraphs>468</Paragraphs>
  <Slides>51</Slides>
  <Notes>32</Notes>
  <HiddenSlides>0</HiddenSlides>
  <MMClips>2</MMClips>
  <ScaleCrop>false</ScaleCrop>
  <HeadingPairs>
    <vt:vector size="8" baseType="variant">
      <vt:variant>
        <vt:lpstr>已用的字体</vt:lpstr>
      </vt:variant>
      <vt:variant>
        <vt:i4>10</vt:i4>
      </vt:variant>
      <vt:variant>
        <vt:lpstr>主题</vt:lpstr>
      </vt:variant>
      <vt:variant>
        <vt:i4>8</vt:i4>
      </vt:variant>
      <vt:variant>
        <vt:lpstr>嵌入 OLE 服务器</vt:lpstr>
      </vt:variant>
      <vt:variant>
        <vt:i4>3</vt:i4>
      </vt:variant>
      <vt:variant>
        <vt:lpstr>幻灯片标题</vt:lpstr>
      </vt:variant>
      <vt:variant>
        <vt:i4>51</vt:i4>
      </vt:variant>
    </vt:vector>
  </HeadingPairs>
  <TitlesOfParts>
    <vt:vector size="72" baseType="lpstr">
      <vt:lpstr>Palatino</vt:lpstr>
      <vt:lpstr>等线</vt:lpstr>
      <vt:lpstr>宋体</vt:lpstr>
      <vt:lpstr>微软雅黑</vt:lpstr>
      <vt:lpstr>Arial</vt:lpstr>
      <vt:lpstr>Calibri</vt:lpstr>
      <vt:lpstr>Cambria Math</vt:lpstr>
      <vt:lpstr>Segoe UI</vt:lpstr>
      <vt:lpstr>Segoe UI Light</vt:lpstr>
      <vt:lpstr>Times New Roman</vt:lpstr>
      <vt:lpstr>Office 主题​​</vt:lpstr>
      <vt:lpstr>1_OfficePLUS</vt:lpstr>
      <vt:lpstr>1_Office 主题​​</vt:lpstr>
      <vt:lpstr>5_Office 主题​​</vt:lpstr>
      <vt:lpstr>6_Office 主题​​</vt:lpstr>
      <vt:lpstr>7_Office 主题​​</vt:lpstr>
      <vt:lpstr>2_Office 主题​​</vt:lpstr>
      <vt:lpstr>3_Office 主题​​</vt:lpstr>
      <vt:lpstr>工作表</vt:lpstr>
      <vt:lpstr>MathType 7.0 Equation</vt:lpstr>
      <vt:lpstr>Equation.3</vt:lpstr>
      <vt:lpstr>六自由度协作型机械臂设计</vt:lpstr>
      <vt:lpstr>PowerPoint 演示文稿</vt:lpstr>
      <vt:lpstr>协作机械臂 特点及发展概述</vt:lpstr>
      <vt:lpstr>PowerPoint 演示文稿</vt:lpstr>
      <vt:lpstr>PowerPoint 演示文稿</vt:lpstr>
      <vt:lpstr>PowerPoint 演示文稿</vt:lpstr>
      <vt:lpstr>PowerPoint 演示文稿</vt:lpstr>
      <vt:lpstr>PowerPoint 演示文稿</vt:lpstr>
      <vt:lpstr>PowerPoint 演示文稿</vt:lpstr>
      <vt:lpstr>六自由度协作型机械臂机械结构设计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机械臂 静力学分析</vt:lpstr>
      <vt:lpstr>PowerPoint 演示文稿</vt:lpstr>
      <vt:lpstr>PowerPoint 演示文稿</vt:lpstr>
      <vt:lpstr>PowerPoint 演示文稿</vt:lpstr>
      <vt:lpstr>PowerPoint 演示文稿</vt:lpstr>
      <vt:lpstr>PowerPoint 演示文稿</vt:lpstr>
      <vt:lpstr>PowerPoint 演示文稿</vt:lpstr>
      <vt:lpstr>电机、减速器 与传感器的选型</vt:lpstr>
      <vt:lpstr>PowerPoint 演示文稿</vt:lpstr>
      <vt:lpstr>PowerPoint 演示文稿</vt:lpstr>
      <vt:lpstr>PowerPoint 演示文稿</vt:lpstr>
      <vt:lpstr>PowerPoint 演示文稿</vt:lpstr>
      <vt:lpstr>基于 MATLAB的仿真分析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总结与展望</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User</cp:lastModifiedBy>
  <cp:revision>231</cp:revision>
  <dcterms:created xsi:type="dcterms:W3CDTF">2019-01-23T14:14:00Z</dcterms:created>
  <dcterms:modified xsi:type="dcterms:W3CDTF">2024-04-24T02:44:15Z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336BA1E81B474585A8981B392A23FD3A</vt:lpwstr>
  </property>
  <property fmtid="{D5CDD505-2E9C-101B-9397-08002B2CF9AE}" pid="12" name="KSOProductBuildVer">
    <vt:lpwstr>2052-11.1.0.11744</vt:lpwstr>
  </property>
</Properties>
</file>